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4"/>
  </p:notesMasterIdLst>
  <p:sldIdLst>
    <p:sldId id="256" r:id="rId2"/>
    <p:sldId id="257" r:id="rId3"/>
    <p:sldId id="258" r:id="rId4"/>
    <p:sldId id="259" r:id="rId5"/>
    <p:sldId id="286" r:id="rId6"/>
    <p:sldId id="287" r:id="rId7"/>
    <p:sldId id="289" r:id="rId8"/>
    <p:sldId id="290" r:id="rId9"/>
    <p:sldId id="260" r:id="rId10"/>
    <p:sldId id="261" r:id="rId11"/>
    <p:sldId id="291" r:id="rId12"/>
    <p:sldId id="292" r:id="rId13"/>
    <p:sldId id="293" r:id="rId14"/>
    <p:sldId id="294" r:id="rId15"/>
    <p:sldId id="295" r:id="rId16"/>
    <p:sldId id="296" r:id="rId17"/>
    <p:sldId id="308" r:id="rId18"/>
    <p:sldId id="309" r:id="rId19"/>
    <p:sldId id="297" r:id="rId20"/>
    <p:sldId id="298" r:id="rId21"/>
    <p:sldId id="312" r:id="rId22"/>
    <p:sldId id="301"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02" r:id="rId38"/>
    <p:sldId id="303" r:id="rId39"/>
    <p:sldId id="304" r:id="rId40"/>
    <p:sldId id="333" r:id="rId41"/>
    <p:sldId id="334" r:id="rId42"/>
    <p:sldId id="335" r:id="rId43"/>
    <p:sldId id="336" r:id="rId44"/>
    <p:sldId id="337" r:id="rId45"/>
    <p:sldId id="338" r:id="rId46"/>
    <p:sldId id="339" r:id="rId47"/>
    <p:sldId id="340" r:id="rId48"/>
    <p:sldId id="344" r:id="rId49"/>
    <p:sldId id="341" r:id="rId50"/>
    <p:sldId id="342" r:id="rId51"/>
    <p:sldId id="343" r:id="rId52"/>
    <p:sldId id="345" r:id="rId53"/>
    <p:sldId id="346" r:id="rId54"/>
    <p:sldId id="316" r:id="rId55"/>
    <p:sldId id="300" r:id="rId56"/>
    <p:sldId id="299" r:id="rId57"/>
    <p:sldId id="305" r:id="rId58"/>
    <p:sldId id="317" r:id="rId59"/>
    <p:sldId id="318" r:id="rId60"/>
    <p:sldId id="313" r:id="rId61"/>
    <p:sldId id="314" r:id="rId62"/>
    <p:sldId id="315" r:id="rId63"/>
    <p:sldId id="307" r:id="rId64"/>
    <p:sldId id="306" r:id="rId65"/>
    <p:sldId id="310" r:id="rId66"/>
    <p:sldId id="347" r:id="rId67"/>
    <p:sldId id="348" r:id="rId68"/>
    <p:sldId id="349" r:id="rId69"/>
    <p:sldId id="350"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11" r:id="rId83"/>
  </p:sldIdLst>
  <p:sldSz cx="9144000" cy="5143500" type="screen16x9"/>
  <p:notesSz cx="6858000" cy="9144000"/>
  <p:embeddedFontLst>
    <p:embeddedFont>
      <p:font typeface="Cambria Math" panose="02040503050406030204" pitchFamily="18" charset="0"/>
      <p:regular r:id="rId85"/>
    </p:embeddedFont>
    <p:embeddedFont>
      <p:font typeface="Montserrat" panose="020B0604020202020204" charset="0"/>
      <p:regular r:id="rId86"/>
      <p:bold r:id="rId87"/>
      <p:italic r:id="rId88"/>
      <p:boldItalic r:id="rId89"/>
    </p:embeddedFont>
    <p:embeddedFont>
      <p:font typeface="Calibri" panose="020F0502020204030204" pitchFamily="34" charset="0"/>
      <p:regular r:id="rId90"/>
      <p:bold r:id="rId91"/>
      <p:italic r:id="rId92"/>
      <p:boldItalic r:id="rId93"/>
    </p:embeddedFont>
    <p:embeddedFont>
      <p:font typeface="Wingdings 3" panose="05040102010807070707" pitchFamily="18" charset="2"/>
      <p:regular r:id="rId94"/>
    </p:embeddedFont>
    <p:embeddedFont>
      <p:font typeface="PT Serif"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0FF27EA-5E15-464B-8CC5-FB77D59150ED}">
  <a:tblStyle styleId="{F0FF27EA-5E15-464B-8CC5-FB77D5915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4" autoAdjust="0"/>
    <p:restoredTop sz="94660"/>
  </p:normalViewPr>
  <p:slideViewPr>
    <p:cSldViewPr>
      <p:cViewPr>
        <p:scale>
          <a:sx n="96" d="100"/>
          <a:sy n="96" d="100"/>
        </p:scale>
        <p:origin x="-624"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font" Target="fonts/font5.fntdata"/><Relationship Id="rId97"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311294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0"/>
        <p:cNvGrpSpPr/>
        <p:nvPr/>
      </p:nvGrpSpPr>
      <p:grpSpPr>
        <a:xfrm>
          <a:off x="0" y="0"/>
          <a:ext cx="0" cy="0"/>
          <a:chOff x="0" y="0"/>
          <a:chExt cx="0" cy="0"/>
        </a:xfrm>
      </p:grpSpPr>
      <p:sp>
        <p:nvSpPr>
          <p:cNvPr id="21" name="Google Shape;21;p2"/>
          <p:cNvSpPr/>
          <p:nvPr/>
        </p:nvSpPr>
        <p:spPr>
          <a:xfrm>
            <a:off x="8142711" y="3918330"/>
            <a:ext cx="943913" cy="1337393"/>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2" name="Google Shape;22;p2"/>
          <p:cNvSpPr/>
          <p:nvPr/>
        </p:nvSpPr>
        <p:spPr>
          <a:xfrm>
            <a:off x="8246778" y="1061814"/>
            <a:ext cx="565397" cy="79463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3" name="Google Shape;23;p2"/>
          <p:cNvSpPr/>
          <p:nvPr/>
        </p:nvSpPr>
        <p:spPr>
          <a:xfrm>
            <a:off x="7302238" y="4554392"/>
            <a:ext cx="623239" cy="66856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4" name="Google Shape;24;p2"/>
          <p:cNvSpPr/>
          <p:nvPr/>
        </p:nvSpPr>
        <p:spPr>
          <a:xfrm>
            <a:off x="8812176" y="313545"/>
            <a:ext cx="505297" cy="649408"/>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5" name="Google Shape;25;p2"/>
          <p:cNvSpPr/>
          <p:nvPr/>
        </p:nvSpPr>
        <p:spPr>
          <a:xfrm>
            <a:off x="7486177" y="4101249"/>
            <a:ext cx="218857" cy="338539"/>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6" name="Google Shape;26;p2"/>
          <p:cNvSpPr/>
          <p:nvPr/>
        </p:nvSpPr>
        <p:spPr>
          <a:xfrm>
            <a:off x="6980299" y="-88163"/>
            <a:ext cx="707299" cy="1056471"/>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7" name="Google Shape;27;p2"/>
          <p:cNvSpPr/>
          <p:nvPr/>
        </p:nvSpPr>
        <p:spPr>
          <a:xfrm>
            <a:off x="8353588" y="325842"/>
            <a:ext cx="315620" cy="43634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8" name="Google Shape;28;p2"/>
          <p:cNvSpPr/>
          <p:nvPr/>
        </p:nvSpPr>
        <p:spPr>
          <a:xfrm>
            <a:off x="7687616" y="916471"/>
            <a:ext cx="245359" cy="453113"/>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9" name="Google Shape;29;p2"/>
          <p:cNvSpPr/>
          <p:nvPr/>
        </p:nvSpPr>
        <p:spPr>
          <a:xfrm>
            <a:off x="8637153" y="2924174"/>
            <a:ext cx="816948" cy="1106134"/>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30" name="Google Shape;30;p2"/>
          <p:cNvSpPr/>
          <p:nvPr/>
        </p:nvSpPr>
        <p:spPr>
          <a:xfrm rot="-5400000">
            <a:off x="6840000" y="4568068"/>
            <a:ext cx="417000" cy="3285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6496124" y="-12475"/>
            <a:ext cx="589800" cy="4071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208235" y="3375182"/>
            <a:ext cx="218854" cy="309865"/>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3" name="Google Shape;33;p2"/>
          <p:cNvSpPr/>
          <p:nvPr/>
        </p:nvSpPr>
        <p:spPr>
          <a:xfrm>
            <a:off x="8013853" y="659316"/>
            <a:ext cx="258850" cy="30899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4" name="Google Shape;34;p2"/>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5" name="Google Shape;35;p2"/>
          <p:cNvSpPr/>
          <p:nvPr/>
        </p:nvSpPr>
        <p:spPr>
          <a:xfrm>
            <a:off x="8003439" y="1292797"/>
            <a:ext cx="172864" cy="211167"/>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36" name="Google Shape;36;p2"/>
          <p:cNvSpPr/>
          <p:nvPr/>
        </p:nvSpPr>
        <p:spPr>
          <a:xfrm>
            <a:off x="7939495" y="-95340"/>
            <a:ext cx="476421" cy="6611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37" name="Google Shape;37;p2"/>
          <p:cNvSpPr/>
          <p:nvPr/>
        </p:nvSpPr>
        <p:spPr>
          <a:xfrm>
            <a:off x="7709340" y="156126"/>
            <a:ext cx="64053" cy="15820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8" name="Google Shape;38;p2"/>
          <p:cNvSpPr/>
          <p:nvPr/>
        </p:nvSpPr>
        <p:spPr>
          <a:xfrm>
            <a:off x="9017902" y="4284544"/>
            <a:ext cx="121390" cy="166376"/>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9" name="Google Shape;39;p2"/>
          <p:cNvSpPr/>
          <p:nvPr/>
        </p:nvSpPr>
        <p:spPr>
          <a:xfrm>
            <a:off x="8736528" y="68644"/>
            <a:ext cx="172852" cy="251573"/>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40" name="Google Shape;40;p2"/>
          <p:cNvSpPr/>
          <p:nvPr/>
        </p:nvSpPr>
        <p:spPr>
          <a:xfrm>
            <a:off x="9053841" y="1122374"/>
            <a:ext cx="172853" cy="222146"/>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1" name="Google Shape;41;p2"/>
          <p:cNvSpPr txBox="1">
            <a:spLocks noGrp="1"/>
          </p:cNvSpPr>
          <p:nvPr>
            <p:ph type="ctrTitle"/>
          </p:nvPr>
        </p:nvSpPr>
        <p:spPr>
          <a:xfrm>
            <a:off x="1661700" y="1991825"/>
            <a:ext cx="5820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a:endParaRPr/>
          </a:p>
        </p:txBody>
      </p:sp>
      <p:sp>
        <p:nvSpPr>
          <p:cNvPr id="42" name="Google Shape;42;p2"/>
          <p:cNvSpPr/>
          <p:nvPr/>
        </p:nvSpPr>
        <p:spPr>
          <a:xfrm>
            <a:off x="240789" y="-249878"/>
            <a:ext cx="1325150" cy="1838954"/>
          </a:xfrm>
          <a:prstGeom prst="rect">
            <a:avLst/>
          </a:prstGeom>
        </p:spPr>
        <p:txBody>
          <a:bodyPr>
            <a:prstTxWarp prst="textPlain">
              <a:avLst/>
            </a:prstTxWarp>
          </a:bodyPr>
          <a:lstStyle/>
          <a:p>
            <a:pPr lvl="0" algn="ctr"/>
            <a:r>
              <a:rPr b="1" i="0">
                <a:ln>
                  <a:noFill/>
                </a:ln>
                <a:solidFill>
                  <a:srgbClr val="00BFC9">
                    <a:alpha val="45000"/>
                  </a:srgbClr>
                </a:solidFill>
                <a:latin typeface="Montserrat"/>
              </a:rPr>
              <a:t>6</a:t>
            </a:r>
          </a:p>
        </p:txBody>
      </p:sp>
      <p:sp>
        <p:nvSpPr>
          <p:cNvPr id="43" name="Google Shape;43;p2"/>
          <p:cNvSpPr/>
          <p:nvPr/>
        </p:nvSpPr>
        <p:spPr>
          <a:xfrm>
            <a:off x="1462669" y="359548"/>
            <a:ext cx="684178" cy="835807"/>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4</a:t>
            </a:r>
          </a:p>
        </p:txBody>
      </p:sp>
      <p:sp>
        <p:nvSpPr>
          <p:cNvPr id="44" name="Google Shape;44;p2"/>
          <p:cNvSpPr/>
          <p:nvPr/>
        </p:nvSpPr>
        <p:spPr>
          <a:xfrm>
            <a:off x="-145673" y="1499255"/>
            <a:ext cx="545851" cy="815317"/>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45" name="Google Shape;45;p2"/>
          <p:cNvSpPr/>
          <p:nvPr/>
        </p:nvSpPr>
        <p:spPr>
          <a:xfrm>
            <a:off x="468639" y="3330899"/>
            <a:ext cx="596301" cy="711807"/>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0</a:t>
            </a:r>
          </a:p>
        </p:txBody>
      </p:sp>
      <p:sp>
        <p:nvSpPr>
          <p:cNvPr id="46" name="Google Shape;46;p2"/>
          <p:cNvSpPr/>
          <p:nvPr/>
        </p:nvSpPr>
        <p:spPr>
          <a:xfrm>
            <a:off x="2715924" y="4728432"/>
            <a:ext cx="422823" cy="543418"/>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8</a:t>
            </a:r>
          </a:p>
        </p:txBody>
      </p:sp>
      <p:sp>
        <p:nvSpPr>
          <p:cNvPr id="47" name="Google Shape;47;p2"/>
          <p:cNvSpPr/>
          <p:nvPr/>
        </p:nvSpPr>
        <p:spPr>
          <a:xfrm>
            <a:off x="857004" y="4218046"/>
            <a:ext cx="948321" cy="1017281"/>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48" name="Google Shape;48;p2"/>
          <p:cNvSpPr/>
          <p:nvPr/>
        </p:nvSpPr>
        <p:spPr>
          <a:xfrm>
            <a:off x="6477124" y="659323"/>
            <a:ext cx="375994" cy="418413"/>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49" name="Google Shape;49;p2"/>
          <p:cNvSpPr/>
          <p:nvPr/>
        </p:nvSpPr>
        <p:spPr>
          <a:xfrm>
            <a:off x="2001208" y="4048123"/>
            <a:ext cx="340184" cy="496651"/>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2</a:t>
            </a:r>
          </a:p>
        </p:txBody>
      </p:sp>
      <p:sp>
        <p:nvSpPr>
          <p:cNvPr id="50" name="Google Shape;50;p2"/>
          <p:cNvSpPr/>
          <p:nvPr/>
        </p:nvSpPr>
        <p:spPr>
          <a:xfrm>
            <a:off x="-202825" y="3641301"/>
            <a:ext cx="863938" cy="1198949"/>
          </a:xfrm>
          <a:prstGeom prst="rect">
            <a:avLst/>
          </a:prstGeom>
        </p:spPr>
        <p:txBody>
          <a:bodyPr>
            <a:prstTxWarp prst="textPlain">
              <a:avLst/>
            </a:prstTxWarp>
          </a:bodyPr>
          <a:lstStyle/>
          <a:p>
            <a:pPr lvl="0" algn="ctr"/>
            <a:r>
              <a:rPr b="1" i="0">
                <a:ln>
                  <a:noFill/>
                </a:ln>
                <a:solidFill>
                  <a:srgbClr val="00FFFF">
                    <a:alpha val="13460"/>
                  </a:srgbClr>
                </a:solidFill>
                <a:latin typeface="Montserrat"/>
              </a:rPr>
              <a:t>9</a:t>
            </a:r>
          </a:p>
        </p:txBody>
      </p:sp>
      <p:sp>
        <p:nvSpPr>
          <p:cNvPr id="51" name="Google Shape;51;p2"/>
          <p:cNvSpPr/>
          <p:nvPr/>
        </p:nvSpPr>
        <p:spPr>
          <a:xfrm rot="-5400000">
            <a:off x="1953573" y="-64893"/>
            <a:ext cx="756300" cy="595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309286" y="4286696"/>
            <a:ext cx="746700" cy="5151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09496" y="3809336"/>
            <a:ext cx="234870"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4" name="Google Shape;54;p2"/>
          <p:cNvSpPr/>
          <p:nvPr/>
        </p:nvSpPr>
        <p:spPr>
          <a:xfrm>
            <a:off x="180514" y="977226"/>
            <a:ext cx="178753" cy="330110"/>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5" name="Google Shape;55;p2"/>
          <p:cNvSpPr/>
          <p:nvPr/>
        </p:nvSpPr>
        <p:spPr>
          <a:xfrm>
            <a:off x="2001208" y="4738570"/>
            <a:ext cx="172436" cy="245058"/>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6" name="Google Shape;56;p2"/>
          <p:cNvSpPr/>
          <p:nvPr/>
        </p:nvSpPr>
        <p:spPr>
          <a:xfrm>
            <a:off x="3322800" y="4742227"/>
            <a:ext cx="163350" cy="237741"/>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5</a:t>
            </a:r>
          </a:p>
        </p:txBody>
      </p:sp>
      <p:sp>
        <p:nvSpPr>
          <p:cNvPr id="57" name="Google Shape;57;p2"/>
          <p:cNvSpPr/>
          <p:nvPr/>
        </p:nvSpPr>
        <p:spPr>
          <a:xfrm>
            <a:off x="2629623" y="359546"/>
            <a:ext cx="461790" cy="639195"/>
          </a:xfrm>
          <a:prstGeom prst="rect">
            <a:avLst/>
          </a:prstGeom>
        </p:spPr>
        <p:txBody>
          <a:bodyPr>
            <a:prstTxWarp prst="textPlain">
              <a:avLst/>
            </a:prstTxWarp>
          </a:bodyPr>
          <a:lstStyle/>
          <a:p>
            <a:pPr lvl="0" algn="ctr"/>
            <a:r>
              <a:rPr b="1" i="0">
                <a:ln>
                  <a:noFill/>
                </a:ln>
                <a:solidFill>
                  <a:srgbClr val="00FFFF">
                    <a:alpha val="13460"/>
                  </a:srgbClr>
                </a:solidFill>
                <a:latin typeface="Montserrat"/>
              </a:rPr>
              <a:t>7</a:t>
            </a:r>
          </a:p>
        </p:txBody>
      </p:sp>
      <p:sp>
        <p:nvSpPr>
          <p:cNvPr id="58" name="Google Shape;58;p2"/>
          <p:cNvSpPr/>
          <p:nvPr/>
        </p:nvSpPr>
        <p:spPr>
          <a:xfrm>
            <a:off x="65335" y="101130"/>
            <a:ext cx="123829"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9" name="Google Shape;59;p2"/>
          <p:cNvSpPr/>
          <p:nvPr/>
        </p:nvSpPr>
        <p:spPr>
          <a:xfrm>
            <a:off x="575656" y="4769892"/>
            <a:ext cx="128737" cy="182401"/>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60" name="Google Shape;60;p2"/>
          <p:cNvSpPr/>
          <p:nvPr/>
        </p:nvSpPr>
        <p:spPr>
          <a:xfrm>
            <a:off x="735785" y="1757713"/>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1" name="Google Shape;61;p2"/>
          <p:cNvSpPr/>
          <p:nvPr/>
        </p:nvSpPr>
        <p:spPr>
          <a:xfrm>
            <a:off x="1617563" y="68452"/>
            <a:ext cx="187263" cy="240664"/>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lt2"/>
        </a:solidFill>
        <a:effectLst/>
      </p:bgPr>
    </p:bg>
    <p:spTree>
      <p:nvGrpSpPr>
        <p:cNvPr id="1" name="Shape 62"/>
        <p:cNvGrpSpPr/>
        <p:nvPr/>
      </p:nvGrpSpPr>
      <p:grpSpPr>
        <a:xfrm>
          <a:off x="0" y="0"/>
          <a:ext cx="0" cy="0"/>
          <a:chOff x="0" y="0"/>
          <a:chExt cx="0" cy="0"/>
        </a:xfrm>
      </p:grpSpPr>
      <p:sp>
        <p:nvSpPr>
          <p:cNvPr id="63" name="Google Shape;63;p3"/>
          <p:cNvSpPr txBox="1">
            <a:spLocks noGrp="1"/>
          </p:cNvSpPr>
          <p:nvPr>
            <p:ph type="ctrTitle"/>
          </p:nvPr>
        </p:nvSpPr>
        <p:spPr>
          <a:xfrm>
            <a:off x="685800" y="2726350"/>
            <a:ext cx="55146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64" name="Google Shape;64;p3"/>
          <p:cNvSpPr txBox="1">
            <a:spLocks noGrp="1"/>
          </p:cNvSpPr>
          <p:nvPr>
            <p:ph type="subTitle" idx="1"/>
          </p:nvPr>
        </p:nvSpPr>
        <p:spPr>
          <a:xfrm>
            <a:off x="685800" y="3983054"/>
            <a:ext cx="55146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5" name="Google Shape;65;p3"/>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66" name="Google Shape;66;p3"/>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67" name="Google Shape;67;p3"/>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68" name="Google Shape;68;p3"/>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69" name="Google Shape;69;p3"/>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70" name="Google Shape;70;p3"/>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71" name="Google Shape;71;p3"/>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72" name="Google Shape;72;p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73" name="Google Shape;73;p3"/>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74" name="Google Shape;74;p3"/>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7" name="Google Shape;77;p3"/>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8" name="Google Shape;78;p3"/>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9" name="Google Shape;79;p3"/>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80" name="Google Shape;80;p3"/>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81" name="Google Shape;81;p3"/>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82" name="Google Shape;82;p3"/>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3" name="Google Shape;83;p3"/>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4" name="Google Shape;84;p3"/>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2"/>
        </a:solidFill>
        <a:effectLst/>
      </p:bgPr>
    </p:bg>
    <p:spTree>
      <p:nvGrpSpPr>
        <p:cNvPr id="1" name="Shape 85"/>
        <p:cNvGrpSpPr/>
        <p:nvPr/>
      </p:nvGrpSpPr>
      <p:grpSpPr>
        <a:xfrm>
          <a:off x="0" y="0"/>
          <a:ext cx="0" cy="0"/>
          <a:chOff x="0" y="0"/>
          <a:chExt cx="0" cy="0"/>
        </a:xfrm>
      </p:grpSpPr>
      <p:sp>
        <p:nvSpPr>
          <p:cNvPr id="86" name="Google Shape;86;p4"/>
          <p:cNvSpPr txBox="1">
            <a:spLocks noGrp="1"/>
          </p:cNvSpPr>
          <p:nvPr>
            <p:ph type="body" idx="1"/>
          </p:nvPr>
        </p:nvSpPr>
        <p:spPr>
          <a:xfrm>
            <a:off x="724389" y="2161800"/>
            <a:ext cx="5343600" cy="819900"/>
          </a:xfrm>
          <a:prstGeom prst="rect">
            <a:avLst/>
          </a:prstGeom>
        </p:spPr>
        <p:txBody>
          <a:bodyPr spcFirstLastPara="1" wrap="square" lIns="91425" tIns="91425" rIns="91425" bIns="91425" anchor="ctr" anchorCtr="0">
            <a:noAutofit/>
          </a:bodyPr>
          <a:lstStyle>
            <a:lvl1pPr marL="457200" lvl="0" indent="-431800" rtl="0">
              <a:spcBef>
                <a:spcPts val="600"/>
              </a:spcBef>
              <a:spcAft>
                <a:spcPts val="0"/>
              </a:spcAft>
              <a:buSzPts val="3200"/>
              <a:buChar char="⊸"/>
              <a:defRPr sz="3200" i="1"/>
            </a:lvl1pPr>
            <a:lvl2pPr marL="914400" lvl="1" indent="-431800" rtl="0">
              <a:spcBef>
                <a:spcPts val="0"/>
              </a:spcBef>
              <a:spcAft>
                <a:spcPts val="0"/>
              </a:spcAft>
              <a:buSzPts val="3200"/>
              <a:buChar char="▫"/>
              <a:defRPr sz="3200" i="1"/>
            </a:lvl2pPr>
            <a:lvl3pPr marL="1371600" lvl="2" indent="-431800" rtl="0">
              <a:spcBef>
                <a:spcPts val="0"/>
              </a:spcBef>
              <a:spcAft>
                <a:spcPts val="0"/>
              </a:spcAft>
              <a:buSzPts val="3200"/>
              <a:buChar char="⋅"/>
              <a:defRPr sz="3200" i="1"/>
            </a:lvl3pPr>
            <a:lvl4pPr marL="1828800" lvl="3" indent="-431800" rtl="0">
              <a:spcBef>
                <a:spcPts val="0"/>
              </a:spcBef>
              <a:spcAft>
                <a:spcPts val="0"/>
              </a:spcAft>
              <a:buSzPts val="3200"/>
              <a:buChar char="●"/>
              <a:defRPr sz="3200" i="1"/>
            </a:lvl4pPr>
            <a:lvl5pPr marL="2286000" lvl="4" indent="-431800" rtl="0">
              <a:spcBef>
                <a:spcPts val="0"/>
              </a:spcBef>
              <a:spcAft>
                <a:spcPts val="0"/>
              </a:spcAft>
              <a:buSzPts val="3200"/>
              <a:buChar char="○"/>
              <a:defRPr sz="3200" i="1"/>
            </a:lvl5pPr>
            <a:lvl6pPr marL="2743200" lvl="5" indent="-431800" rtl="0">
              <a:spcBef>
                <a:spcPts val="0"/>
              </a:spcBef>
              <a:spcAft>
                <a:spcPts val="0"/>
              </a:spcAft>
              <a:buSzPts val="3200"/>
              <a:buChar char="■"/>
              <a:defRPr sz="3200" i="1"/>
            </a:lvl6pPr>
            <a:lvl7pPr marL="3200400" lvl="6" indent="-431800" rtl="0">
              <a:spcBef>
                <a:spcPts val="0"/>
              </a:spcBef>
              <a:spcAft>
                <a:spcPts val="0"/>
              </a:spcAft>
              <a:buSzPts val="3200"/>
              <a:buChar char="●"/>
              <a:defRPr sz="3200" i="1"/>
            </a:lvl7pPr>
            <a:lvl8pPr marL="3657600" lvl="7" indent="-431800" rtl="0">
              <a:spcBef>
                <a:spcPts val="0"/>
              </a:spcBef>
              <a:spcAft>
                <a:spcPts val="0"/>
              </a:spcAft>
              <a:buSzPts val="3200"/>
              <a:buChar char="○"/>
              <a:defRPr sz="3200" i="1"/>
            </a:lvl8pPr>
            <a:lvl9pPr marL="4114800" lvl="8" indent="-431800">
              <a:spcBef>
                <a:spcPts val="0"/>
              </a:spcBef>
              <a:spcAft>
                <a:spcPts val="0"/>
              </a:spcAft>
              <a:buSzPts val="3200"/>
              <a:buChar char="■"/>
              <a:defRPr sz="3200" i="1"/>
            </a:lvl9pPr>
          </a:lstStyle>
          <a:p>
            <a:endParaRPr/>
          </a:p>
        </p:txBody>
      </p:sp>
      <p:sp>
        <p:nvSpPr>
          <p:cNvPr id="87" name="Google Shape;87;p4"/>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88" name="Google Shape;88;p4"/>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89" name="Google Shape;89;p4"/>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90" name="Google Shape;90;p4"/>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91" name="Google Shape;91;p4"/>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92" name="Google Shape;92;p4"/>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93" name="Google Shape;93;p4"/>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94" name="Google Shape;94;p4"/>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95" name="Google Shape;95;p4"/>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96" name="Google Shape;96;p4"/>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9" name="Google Shape;99;p4"/>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00" name="Google Shape;100;p4"/>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1" name="Google Shape;101;p4"/>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02" name="Google Shape;102;p4"/>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03" name="Google Shape;103;p4"/>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4" name="Google Shape;104;p4"/>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5" name="Google Shape;105;p4"/>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6" name="Google Shape;106;p4"/>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07" name="Google Shape;107;p4"/>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8"/>
        <p:cNvGrpSpPr/>
        <p:nvPr/>
      </p:nvGrpSpPr>
      <p:grpSpPr>
        <a:xfrm>
          <a:off x="0" y="0"/>
          <a:ext cx="0" cy="0"/>
          <a:chOff x="0" y="0"/>
          <a:chExt cx="0" cy="0"/>
        </a:xfrm>
      </p:grpSpPr>
      <p:sp>
        <p:nvSpPr>
          <p:cNvPr id="109" name="Google Shape;109;p5"/>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10" name="Google Shape;110;p5"/>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11" name="Google Shape;111;p5"/>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12" name="Google Shape;112;p5"/>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13" name="Google Shape;113;p5"/>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14" name="Google Shape;114;p5"/>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15" name="Google Shape;115;p5"/>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16" name="Google Shape;116;p5"/>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17" name="Google Shape;117;p5"/>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18" name="Google Shape;118;p5"/>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1" name="Google Shape;121;p5"/>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2" name="Google Shape;122;p5"/>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3" name="Google Shape;123;p5"/>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24" name="Google Shape;124;p5"/>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25" name="Google Shape;125;p5"/>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6" name="Google Shape;126;p5"/>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7" name="Google Shape;127;p5"/>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8" name="Google Shape;128;p5"/>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29" name="Google Shape;129;p5"/>
          <p:cNvSpPr txBox="1">
            <a:spLocks noGrp="1"/>
          </p:cNvSpPr>
          <p:nvPr>
            <p:ph type="title"/>
          </p:nvPr>
        </p:nvSpPr>
        <p:spPr>
          <a:xfrm>
            <a:off x="717780" y="780900"/>
            <a:ext cx="5169000" cy="697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30" name="Google Shape;130;p5"/>
          <p:cNvSpPr txBox="1">
            <a:spLocks noGrp="1"/>
          </p:cNvSpPr>
          <p:nvPr>
            <p:ph type="body" idx="1"/>
          </p:nvPr>
        </p:nvSpPr>
        <p:spPr>
          <a:xfrm>
            <a:off x="717780" y="1513574"/>
            <a:ext cx="5169000" cy="3031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31" name="Google Shape;131;p5"/>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2"/>
        <p:cNvGrpSpPr/>
        <p:nvPr/>
      </p:nvGrpSpPr>
      <p:grpSpPr>
        <a:xfrm>
          <a:off x="0" y="0"/>
          <a:ext cx="0" cy="0"/>
          <a:chOff x="0" y="0"/>
          <a:chExt cx="0" cy="0"/>
        </a:xfrm>
      </p:grpSpPr>
      <p:sp>
        <p:nvSpPr>
          <p:cNvPr id="133" name="Google Shape;133;p6"/>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34" name="Google Shape;134;p6"/>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35" name="Google Shape;135;p6"/>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36" name="Google Shape;136;p6"/>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37" name="Google Shape;137;p6"/>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38" name="Google Shape;138;p6"/>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39" name="Google Shape;139;p6"/>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40" name="Google Shape;140;p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41" name="Google Shape;141;p6"/>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42" name="Google Shape;142;p6"/>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5" name="Google Shape;145;p6"/>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6" name="Google Shape;146;p6"/>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7" name="Google Shape;147;p6"/>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48" name="Google Shape;148;p6"/>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49" name="Google Shape;149;p6"/>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50" name="Google Shape;150;p6"/>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51" name="Google Shape;151;p6"/>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2" name="Google Shape;152;p6"/>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53" name="Google Shape;153;p6"/>
          <p:cNvSpPr txBox="1">
            <a:spLocks noGrp="1"/>
          </p:cNvSpPr>
          <p:nvPr>
            <p:ph type="title"/>
          </p:nvPr>
        </p:nvSpPr>
        <p:spPr>
          <a:xfrm>
            <a:off x="735875" y="780900"/>
            <a:ext cx="5917200" cy="697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54" name="Google Shape;154;p6"/>
          <p:cNvSpPr txBox="1">
            <a:spLocks noGrp="1"/>
          </p:cNvSpPr>
          <p:nvPr>
            <p:ph type="body" idx="1"/>
          </p:nvPr>
        </p:nvSpPr>
        <p:spPr>
          <a:xfrm>
            <a:off x="735875" y="1478400"/>
            <a:ext cx="2667600" cy="3447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55" name="Google Shape;155;p6"/>
          <p:cNvSpPr txBox="1">
            <a:spLocks noGrp="1"/>
          </p:cNvSpPr>
          <p:nvPr>
            <p:ph type="body" idx="2"/>
          </p:nvPr>
        </p:nvSpPr>
        <p:spPr>
          <a:xfrm>
            <a:off x="3563910" y="1478400"/>
            <a:ext cx="2667600" cy="3447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56" name="Google Shape;156;p6"/>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7123399" y="2945300"/>
            <a:ext cx="1604425" cy="2273251"/>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85" name="Google Shape;185;p8"/>
          <p:cNvSpPr/>
          <p:nvPr/>
        </p:nvSpPr>
        <p:spPr>
          <a:xfrm>
            <a:off x="8411549" y="1666550"/>
            <a:ext cx="774325" cy="108827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86" name="Google Shape;186;p8"/>
          <p:cNvSpPr/>
          <p:nvPr/>
        </p:nvSpPr>
        <p:spPr>
          <a:xfrm>
            <a:off x="6567123" y="2997749"/>
            <a:ext cx="844060" cy="905442"/>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87" name="Google Shape;187;p8"/>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88" name="Google Shape;188;p8"/>
          <p:cNvSpPr/>
          <p:nvPr/>
        </p:nvSpPr>
        <p:spPr>
          <a:xfrm>
            <a:off x="8482541" y="3571675"/>
            <a:ext cx="432249" cy="66862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89" name="Google Shape;189;p8"/>
          <p:cNvSpPr/>
          <p:nvPr/>
        </p:nvSpPr>
        <p:spPr>
          <a:xfrm>
            <a:off x="7956575" y="-147125"/>
            <a:ext cx="968665" cy="1446867"/>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90" name="Google Shape;190;p8"/>
          <p:cNvSpPr/>
          <p:nvPr/>
        </p:nvSpPr>
        <p:spPr>
          <a:xfrm>
            <a:off x="7524777" y="-48672"/>
            <a:ext cx="432250"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91" name="Google Shape;191;p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92" name="Google Shape;192;p8"/>
          <p:cNvSpPr/>
          <p:nvPr/>
        </p:nvSpPr>
        <p:spPr>
          <a:xfrm>
            <a:off x="7524775" y="1713000"/>
            <a:ext cx="1106400" cy="14980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93" name="Google Shape;193;p8"/>
          <p:cNvSpPr/>
          <p:nvPr/>
        </p:nvSpPr>
        <p:spPr>
          <a:xfrm rot="-5400000">
            <a:off x="7167502" y="893428"/>
            <a:ext cx="564600" cy="4449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a:off x="8455975" y="4580950"/>
            <a:ext cx="485400" cy="334800"/>
          </a:xfrm>
          <a:prstGeom prst="rightArrow">
            <a:avLst>
              <a:gd name="adj1" fmla="val 50000"/>
              <a:gd name="adj2" fmla="val 50000"/>
            </a:avLst>
          </a:prstGeom>
          <a:noFill/>
          <a:ln w="9525" cap="flat" cmpd="sng">
            <a:solidFill>
              <a:srgbClr val="0070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96" name="Google Shape;196;p8"/>
          <p:cNvSpPr/>
          <p:nvPr/>
        </p:nvSpPr>
        <p:spPr>
          <a:xfrm>
            <a:off x="8668228" y="988756"/>
            <a:ext cx="354503" cy="423175"/>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97" name="Google Shape;197;p8"/>
          <p:cNvSpPr/>
          <p:nvPr/>
        </p:nvSpPr>
        <p:spPr>
          <a:xfrm>
            <a:off x="8763900" y="3127993"/>
            <a:ext cx="279674" cy="28920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8" name="Google Shape;198;p8"/>
          <p:cNvSpPr/>
          <p:nvPr/>
        </p:nvSpPr>
        <p:spPr>
          <a:xfrm>
            <a:off x="7233391" y="1950962"/>
            <a:ext cx="236741" cy="28920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99" name="Google Shape;199;p8"/>
          <p:cNvSpPr/>
          <p:nvPr/>
        </p:nvSpPr>
        <p:spPr>
          <a:xfrm>
            <a:off x="6811905" y="-87455"/>
            <a:ext cx="652469" cy="90545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00" name="Google Shape;200;p8"/>
          <p:cNvSpPr/>
          <p:nvPr/>
        </p:nvSpPr>
        <p:spPr>
          <a:xfrm>
            <a:off x="7662627" y="662323"/>
            <a:ext cx="87722" cy="216666"/>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01" name="Google Shape;201;p8"/>
          <p:cNvSpPr/>
          <p:nvPr/>
        </p:nvSpPr>
        <p:spPr>
          <a:xfrm>
            <a:off x="6992802" y="3859303"/>
            <a:ext cx="164400"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02" name="Google Shape;202;p8"/>
          <p:cNvSpPr/>
          <p:nvPr/>
        </p:nvSpPr>
        <p:spPr>
          <a:xfrm>
            <a:off x="6897399" y="729426"/>
            <a:ext cx="236725" cy="344536"/>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03" name="Google Shape;203;p8"/>
          <p:cNvSpPr/>
          <p:nvPr/>
        </p:nvSpPr>
        <p:spPr>
          <a:xfrm>
            <a:off x="8925943" y="4066263"/>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04" name="Google Shape;204;p8"/>
          <p:cNvSpPr txBox="1">
            <a:spLocks noGrp="1"/>
          </p:cNvSpPr>
          <p:nvPr>
            <p:ph type="title"/>
          </p:nvPr>
        </p:nvSpPr>
        <p:spPr>
          <a:xfrm>
            <a:off x="735875" y="780900"/>
            <a:ext cx="5917200" cy="697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5" name="Google Shape;205;p8"/>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825798" y="-750"/>
            <a:ext cx="7486405" cy="5145000"/>
            <a:chOff x="825798" y="-750"/>
            <a:chExt cx="7486405" cy="5145000"/>
          </a:xfrm>
        </p:grpSpPr>
        <p:cxnSp>
          <p:nvCxnSpPr>
            <p:cNvPr id="7" name="Google Shape;7;p1"/>
            <p:cNvCxnSpPr/>
            <p:nvPr/>
          </p:nvCxnSpPr>
          <p:spPr>
            <a:xfrm>
              <a:off x="82579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8" name="Google Shape;8;p1"/>
            <p:cNvCxnSpPr/>
            <p:nvPr/>
          </p:nvCxnSpPr>
          <p:spPr>
            <a:xfrm>
              <a:off x="1657621"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9" name="Google Shape;9;p1"/>
            <p:cNvCxnSpPr/>
            <p:nvPr/>
          </p:nvCxnSpPr>
          <p:spPr>
            <a:xfrm>
              <a:off x="2489443"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0" name="Google Shape;10;p1"/>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1" name="Google Shape;11;p1"/>
            <p:cNvCxnSpPr/>
            <p:nvPr/>
          </p:nvCxnSpPr>
          <p:spPr>
            <a:xfrm>
              <a:off x="748038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2" name="Google Shape;12;p1"/>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3" name="Google Shape;13;p1"/>
            <p:cNvCxnSpPr/>
            <p:nvPr/>
          </p:nvCxnSpPr>
          <p:spPr>
            <a:xfrm>
              <a:off x="5816734"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4" name="Google Shape;14;p1"/>
            <p:cNvCxnSpPr/>
            <p:nvPr/>
          </p:nvCxnSpPr>
          <p:spPr>
            <a:xfrm>
              <a:off x="4984911"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5" name="Google Shape;15;p1"/>
            <p:cNvCxnSpPr/>
            <p:nvPr/>
          </p:nvCxnSpPr>
          <p:spPr>
            <a:xfrm>
              <a:off x="415308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6" name="Google Shape;16;p1"/>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17" name="Google Shape;17;p1"/>
          <p:cNvSpPr txBox="1">
            <a:spLocks noGrp="1"/>
          </p:cNvSpPr>
          <p:nvPr>
            <p:ph type="title"/>
          </p:nvPr>
        </p:nvSpPr>
        <p:spPr>
          <a:xfrm>
            <a:off x="735875" y="780900"/>
            <a:ext cx="5917200" cy="697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1pPr>
            <a:lvl2pPr lvl="1">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2pPr>
            <a:lvl3pPr lvl="2">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3pPr>
            <a:lvl4pPr lvl="3">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4pPr>
            <a:lvl5pPr lvl="4">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5pPr>
            <a:lvl6pPr lvl="5">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6pPr>
            <a:lvl7pPr lvl="6">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7pPr>
            <a:lvl8pPr lvl="7">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8pPr>
            <a:lvl9pPr lvl="8">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9pPr>
          </a:lstStyle>
          <a:p>
            <a:endParaRPr/>
          </a:p>
        </p:txBody>
      </p:sp>
      <p:sp>
        <p:nvSpPr>
          <p:cNvPr id="18" name="Google Shape;18;p1"/>
          <p:cNvSpPr txBox="1">
            <a:spLocks noGrp="1"/>
          </p:cNvSpPr>
          <p:nvPr>
            <p:ph type="body" idx="1"/>
          </p:nvPr>
        </p:nvSpPr>
        <p:spPr>
          <a:xfrm>
            <a:off x="735875" y="1513574"/>
            <a:ext cx="5917200" cy="3031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dk2"/>
              </a:buClr>
              <a:buSzPts val="2400"/>
              <a:buFont typeface="PT Serif"/>
              <a:buChar char="⊸"/>
              <a:defRPr sz="2400">
                <a:solidFill>
                  <a:schemeClr val="dk1"/>
                </a:solidFill>
                <a:latin typeface="PT Serif"/>
                <a:ea typeface="PT Serif"/>
                <a:cs typeface="PT Serif"/>
                <a:sym typeface="PT Serif"/>
              </a:defRPr>
            </a:lvl1pPr>
            <a:lvl2pPr marL="914400" lvl="1"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2pPr>
            <a:lvl3pPr marL="1371600" lvl="2"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3pPr>
            <a:lvl4pPr marL="1828800" lvl="3"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19" name="Google Shape;19;p1"/>
          <p:cNvSpPr txBox="1">
            <a:spLocks noGrp="1"/>
          </p:cNvSpPr>
          <p:nvPr>
            <p:ph type="sldNum" idx="12"/>
          </p:nvPr>
        </p:nvSpPr>
        <p:spPr>
          <a:xfrm>
            <a:off x="76200" y="39925"/>
            <a:ext cx="548700" cy="360000"/>
          </a:xfrm>
          <a:prstGeom prst="rect">
            <a:avLst/>
          </a:prstGeom>
          <a:noFill/>
          <a:ln>
            <a:noFill/>
          </a:ln>
        </p:spPr>
        <p:txBody>
          <a:bodyPr spcFirstLastPara="1" wrap="square" lIns="91425" tIns="91425" rIns="91425" bIns="91425" anchor="t" anchorCtr="0">
            <a:noAutofit/>
          </a:bodyPr>
          <a:lstStyle>
            <a:lvl1pPr lvl="0">
              <a:buNone/>
              <a:defRPr sz="1100" b="1">
                <a:solidFill>
                  <a:schemeClr val="lt2"/>
                </a:solidFill>
                <a:latin typeface="Montserrat"/>
                <a:ea typeface="Montserrat"/>
                <a:cs typeface="Montserrat"/>
                <a:sym typeface="Montserrat"/>
              </a:defRPr>
            </a:lvl1pPr>
            <a:lvl2pPr lvl="1">
              <a:buNone/>
              <a:defRPr sz="1100" b="1">
                <a:solidFill>
                  <a:schemeClr val="lt2"/>
                </a:solidFill>
                <a:latin typeface="Montserrat"/>
                <a:ea typeface="Montserrat"/>
                <a:cs typeface="Montserrat"/>
                <a:sym typeface="Montserrat"/>
              </a:defRPr>
            </a:lvl2pPr>
            <a:lvl3pPr lvl="2">
              <a:buNone/>
              <a:defRPr sz="1100" b="1">
                <a:solidFill>
                  <a:schemeClr val="lt2"/>
                </a:solidFill>
                <a:latin typeface="Montserrat"/>
                <a:ea typeface="Montserrat"/>
                <a:cs typeface="Montserrat"/>
                <a:sym typeface="Montserrat"/>
              </a:defRPr>
            </a:lvl3pPr>
            <a:lvl4pPr lvl="3">
              <a:buNone/>
              <a:defRPr sz="1100" b="1">
                <a:solidFill>
                  <a:schemeClr val="lt2"/>
                </a:solidFill>
                <a:latin typeface="Montserrat"/>
                <a:ea typeface="Montserrat"/>
                <a:cs typeface="Montserrat"/>
                <a:sym typeface="Montserrat"/>
              </a:defRPr>
            </a:lvl4pPr>
            <a:lvl5pPr lvl="4">
              <a:buNone/>
              <a:defRPr sz="1100" b="1">
                <a:solidFill>
                  <a:schemeClr val="lt2"/>
                </a:solidFill>
                <a:latin typeface="Montserrat"/>
                <a:ea typeface="Montserrat"/>
                <a:cs typeface="Montserrat"/>
                <a:sym typeface="Montserrat"/>
              </a:defRPr>
            </a:lvl5pPr>
            <a:lvl6pPr lvl="5">
              <a:buNone/>
              <a:defRPr sz="1100" b="1">
                <a:solidFill>
                  <a:schemeClr val="lt2"/>
                </a:solidFill>
                <a:latin typeface="Montserrat"/>
                <a:ea typeface="Montserrat"/>
                <a:cs typeface="Montserrat"/>
                <a:sym typeface="Montserrat"/>
              </a:defRPr>
            </a:lvl6pPr>
            <a:lvl7pPr lvl="6">
              <a:buNone/>
              <a:defRPr sz="1100" b="1">
                <a:solidFill>
                  <a:schemeClr val="lt2"/>
                </a:solidFill>
                <a:latin typeface="Montserrat"/>
                <a:ea typeface="Montserrat"/>
                <a:cs typeface="Montserrat"/>
                <a:sym typeface="Montserrat"/>
              </a:defRPr>
            </a:lvl7pPr>
            <a:lvl8pPr lvl="7">
              <a:buNone/>
              <a:defRPr sz="1100" b="1">
                <a:solidFill>
                  <a:schemeClr val="lt2"/>
                </a:solidFill>
                <a:latin typeface="Montserrat"/>
                <a:ea typeface="Montserrat"/>
                <a:cs typeface="Montserrat"/>
                <a:sym typeface="Montserrat"/>
              </a:defRPr>
            </a:lvl8pPr>
            <a:lvl9pPr lvl="8">
              <a:buNone/>
              <a:defRPr sz="1100" b="1">
                <a:solidFill>
                  <a:schemeClr val="lt2"/>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2"/>
          <p:cNvSpPr txBox="1">
            <a:spLocks noGrp="1"/>
          </p:cNvSpPr>
          <p:nvPr>
            <p:ph type="ctrTitle"/>
          </p:nvPr>
        </p:nvSpPr>
        <p:spPr>
          <a:xfrm>
            <a:off x="1691680" y="2355726"/>
            <a:ext cx="5820600" cy="1159800"/>
          </a:xfrm>
          <a:prstGeom prst="rect">
            <a:avLst/>
          </a:prstGeom>
        </p:spPr>
        <p:txBody>
          <a:bodyPr spcFirstLastPara="1" wrap="square" lIns="91425" tIns="91425" rIns="91425" bIns="91425" anchor="ctr" anchorCtr="0">
            <a:noAutofit/>
          </a:bodyPr>
          <a:lstStyle/>
          <a:p>
            <a:r>
              <a:rPr lang="id-ID" sz="3600" dirty="0" smtClean="0"/>
              <a:t>Perancangan </a:t>
            </a:r>
            <a:r>
              <a:rPr lang="id-ID" sz="3600" dirty="0"/>
              <a:t>Antena Mikrostrip Patch Segitiga Array untuk Aplikasi Wifi 3,6 GHz</a:t>
            </a:r>
            <a:r>
              <a:rPr lang="id-ID" dirty="0"/>
              <a:t/>
            </a:r>
            <a:br>
              <a:rPr lang="id-ID" dirty="0"/>
            </a:b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ctrTitle"/>
          </p:nvPr>
        </p:nvSpPr>
        <p:spPr>
          <a:xfrm>
            <a:off x="0" y="2355726"/>
            <a:ext cx="6480720" cy="1159800"/>
          </a:xfrm>
          <a:prstGeom prst="rect">
            <a:avLst/>
          </a:prstGeom>
        </p:spPr>
        <p:txBody>
          <a:bodyPr spcFirstLastPara="1" wrap="square" lIns="91425" tIns="91425" rIns="91425" bIns="91425" anchor="b" anchorCtr="0">
            <a:noAutofit/>
          </a:bodyPr>
          <a:lstStyle/>
          <a:p>
            <a:pPr lvl="0" algn="just"/>
            <a:r>
              <a:rPr lang="id-ID" sz="2000" dirty="0">
                <a:latin typeface="Times New Roman" panose="02020603050405020304" pitchFamily="18" charset="0"/>
                <a:cs typeface="Times New Roman" panose="02020603050405020304" pitchFamily="18" charset="0"/>
              </a:rPr>
              <a:t/>
            </a:r>
            <a:br>
              <a:rPr lang="id-ID" sz="2000" dirty="0">
                <a:latin typeface="Times New Roman" panose="02020603050405020304" pitchFamily="18" charset="0"/>
                <a:cs typeface="Times New Roman" panose="02020603050405020304" pitchFamily="18" charset="0"/>
              </a:rPr>
            </a:br>
            <a:r>
              <a:rPr lang="id-ID" sz="2000" dirty="0">
                <a:latin typeface="Times New Roman" panose="02020603050405020304" pitchFamily="18" charset="0"/>
                <a:cs typeface="Times New Roman" panose="02020603050405020304" pitchFamily="18" charset="0"/>
              </a:rPr>
              <a:t>	</a:t>
            </a:r>
            <a:r>
              <a:rPr lang="id-ID" sz="1800" dirty="0">
                <a:latin typeface="Times New Roman" panose="02020603050405020304" pitchFamily="18" charset="0"/>
                <a:cs typeface="Times New Roman" panose="02020603050405020304" pitchFamily="18" charset="0"/>
              </a:rPr>
              <a:t>Antena merupakan sebuah alat yang digunakan untuk mengirim dan menerima gelombang elektromagnetik di alam bebas. Antena dapat dipandang sebagai sebuah antarmuka antara saluran transmisi dan ruang bebas. Antena dibedakan kedalam 2 kategori, aktif dan pasif. Anten pasif merupakan perangkat yang resiprokal, dimana dapat digunakan baik sebagai pengirim maupun penerima sinyal informasi. Sedangkan aktif merupakan perangkat yang tidak resiprokal, </a:t>
            </a:r>
            <a:br>
              <a:rPr lang="id-ID" sz="1800" dirty="0">
                <a:latin typeface="Times New Roman" panose="02020603050405020304" pitchFamily="18" charset="0"/>
                <a:cs typeface="Times New Roman" panose="02020603050405020304" pitchFamily="18" charset="0"/>
              </a:rPr>
            </a:br>
            <a:r>
              <a:rPr lang="id-ID" sz="1800" dirty="0">
                <a:latin typeface="Times New Roman" panose="02020603050405020304" pitchFamily="18" charset="0"/>
                <a:cs typeface="Times New Roman" panose="02020603050405020304" pitchFamily="18" charset="0"/>
              </a:rPr>
              <a:t>	</a:t>
            </a:r>
            <a:r>
              <a:rPr lang="id-ID" sz="2000" dirty="0">
                <a:latin typeface="Times New Roman" panose="02020603050405020304" pitchFamily="18" charset="0"/>
                <a:cs typeface="Times New Roman" panose="02020603050405020304" pitchFamily="18" charset="0"/>
              </a:rPr>
              <a:t/>
            </a:r>
            <a:br>
              <a:rPr lang="id-ID"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p:txBody>
      </p:sp>
      <p:sp>
        <p:nvSpPr>
          <p:cNvPr id="293" name="Google Shape;293;p17"/>
          <p:cNvSpPr txBox="1">
            <a:spLocks noGrp="1"/>
          </p:cNvSpPr>
          <p:nvPr>
            <p:ph type="subTitle" idx="1"/>
          </p:nvPr>
        </p:nvSpPr>
        <p:spPr>
          <a:xfrm>
            <a:off x="467544" y="0"/>
            <a:ext cx="5514600" cy="7848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pPr>
            <a:r>
              <a:rPr sz="2000" b="1" dirty="0" smtClean="0">
                <a:latin typeface="Times New Roman" panose="02020603050405020304" pitchFamily="18" charset="0"/>
                <a:cs typeface="Times New Roman" panose="02020603050405020304" pitchFamily="18" charset="0"/>
              </a:rPr>
              <a:t>2.1 </a:t>
            </a:r>
            <a:r>
              <a:rPr sz="2000" b="1" dirty="0" err="1" smtClean="0">
                <a:latin typeface="Times New Roman" panose="02020603050405020304" pitchFamily="18" charset="0"/>
                <a:cs typeface="Times New Roman" panose="02020603050405020304" pitchFamily="18" charset="0"/>
              </a:rPr>
              <a:t>Pengertian</a:t>
            </a:r>
            <a:r>
              <a:rPr sz="2000" b="1" dirty="0" smtClean="0">
                <a:latin typeface="Times New Roman" panose="02020603050405020304" pitchFamily="18" charset="0"/>
                <a:cs typeface="Times New Roman" panose="02020603050405020304" pitchFamily="18" charset="0"/>
              </a:rPr>
              <a:t> </a:t>
            </a:r>
            <a:r>
              <a:rPr sz="2000" b="1" dirty="0" err="1" smtClean="0">
                <a:latin typeface="Times New Roman" panose="02020603050405020304" pitchFamily="18" charset="0"/>
                <a:cs typeface="Times New Roman" panose="02020603050405020304" pitchFamily="18" charset="0"/>
              </a:rPr>
              <a:t>Antena</a:t>
            </a:r>
            <a:endParaRPr sz="2000" b="1" dirty="0">
              <a:latin typeface="Times New Roman" panose="02020603050405020304" pitchFamily="18" charset="0"/>
              <a:cs typeface="Times New Roman" panose="02020603050405020304" pitchFamily="18" charset="0"/>
            </a:endParaRPr>
          </a:p>
        </p:txBody>
      </p:sp>
      <p:sp>
        <p:nvSpPr>
          <p:cNvPr id="294" name="Google Shape;294;p17"/>
          <p:cNvSpPr txBox="1">
            <a:spLocks noGrp="1"/>
          </p:cNvSpPr>
          <p:nvPr>
            <p:ph type="sldNum" idx="4294967295"/>
          </p:nvPr>
        </p:nvSpPr>
        <p:spPr>
          <a:xfrm>
            <a:off x="0" y="39688"/>
            <a:ext cx="549275" cy="3603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5" name="Google Shape;292;p17"/>
          <p:cNvSpPr txBox="1">
            <a:spLocks/>
          </p:cNvSpPr>
          <p:nvPr/>
        </p:nvSpPr>
        <p:spPr>
          <a:xfrm>
            <a:off x="0" y="3943738"/>
            <a:ext cx="648072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pPr algn="just"/>
            <a:r>
              <a:rPr lang="id-ID" sz="1800" dirty="0">
                <a:latin typeface="Times New Roman" panose="02020603050405020304" pitchFamily="18" charset="0"/>
                <a:cs typeface="Times New Roman" panose="02020603050405020304" pitchFamily="18" charset="0"/>
              </a:rPr>
              <a:t>berfungsi sebagai pengirim atau penerima saja.</a:t>
            </a:r>
          </a:p>
          <a:p>
            <a:pPr algn="just"/>
            <a:r>
              <a:rPr lang="id-ID" sz="1800" dirty="0">
                <a:latin typeface="Times New Roman" panose="02020603050405020304" pitchFamily="18" charset="0"/>
                <a:cs typeface="Times New Roman" panose="02020603050405020304" pitchFamily="18" charset="0"/>
              </a:rPr>
              <a:t>	Terdapat beberapa jenis antena antara lain:</a:t>
            </a:r>
          </a:p>
          <a:p>
            <a:pPr algn="just"/>
            <a:r>
              <a:rPr lang="id-ID" sz="1800" dirty="0">
                <a:latin typeface="Times New Roman" panose="02020603050405020304" pitchFamily="18" charset="0"/>
                <a:cs typeface="Times New Roman" panose="02020603050405020304" pitchFamily="18" charset="0"/>
              </a:rPr>
              <a:t>a.	Antena kawat (seperti antena loop dna dipole)</a:t>
            </a:r>
          </a:p>
          <a:p>
            <a:pPr algn="just"/>
            <a:r>
              <a:rPr lang="id-ID" sz="1800" dirty="0">
                <a:latin typeface="Times New Roman" panose="02020603050405020304" pitchFamily="18" charset="0"/>
                <a:cs typeface="Times New Roman" panose="02020603050405020304" pitchFamily="18" charset="0"/>
              </a:rPr>
              <a:t>b.	Antena aperture</a:t>
            </a:r>
          </a:p>
          <a:p>
            <a:pPr algn="just"/>
            <a:r>
              <a:rPr lang="id-ID" sz="1800" dirty="0">
                <a:latin typeface="Times New Roman" panose="02020603050405020304" pitchFamily="18" charset="0"/>
                <a:cs typeface="Times New Roman" panose="02020603050405020304" pitchFamily="18" charset="0"/>
              </a:rPr>
              <a:t>c.	Antena susun atau array</a:t>
            </a:r>
          </a:p>
          <a:p>
            <a:pPr algn="just"/>
            <a:r>
              <a:rPr lang="id-ID" sz="1800" dirty="0">
                <a:latin typeface="Times New Roman" panose="02020603050405020304" pitchFamily="18" charset="0"/>
                <a:cs typeface="Times New Roman" panose="02020603050405020304" pitchFamily="18" charset="0"/>
              </a:rPr>
              <a:t>d.	Antena mikrostrip</a:t>
            </a:r>
          </a:p>
          <a:p>
            <a:pPr algn="just"/>
            <a:r>
              <a:rPr lang="id-ID" sz="1800" dirty="0">
                <a:latin typeface="Times New Roman" panose="02020603050405020304" pitchFamily="18" charset="0"/>
                <a:cs typeface="Times New Roman" panose="02020603050405020304" pitchFamily="18" charset="0"/>
              </a:rPr>
              <a:t>e.	Antena lensa</a:t>
            </a:r>
          </a:p>
          <a:p>
            <a:pPr algn="just"/>
            <a:r>
              <a:rPr lang="id-ID" sz="1800" dirty="0">
                <a:latin typeface="Times New Roman" panose="02020603050405020304" pitchFamily="18" charset="0"/>
                <a:cs typeface="Times New Roman" panose="02020603050405020304" pitchFamily="18" charset="0"/>
              </a:rPr>
              <a:t>f.	Antena reflelktor (seperti antena parabola)</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95486"/>
            <a:ext cx="5169000" cy="697500"/>
          </a:xfrm>
        </p:spPr>
        <p:txBody>
          <a:bodyPr/>
          <a:lstStyle/>
          <a:p>
            <a:r>
              <a:rPr lang="id-ID" sz="2000" dirty="0">
                <a:latin typeface="Times New Roman" panose="02020603050405020304" pitchFamily="18" charset="0"/>
                <a:cs typeface="Times New Roman" panose="02020603050405020304" pitchFamily="18" charset="0"/>
              </a:rPr>
              <a:t>2.2 Antena Mikrostrip</a:t>
            </a:r>
            <a:r>
              <a:rPr lang="id-ID" dirty="0"/>
              <a:t/>
            </a:r>
            <a:br>
              <a:rPr lang="id-ID" dirty="0"/>
            </a:br>
            <a:endParaRPr lang="id-ID" dirty="0"/>
          </a:p>
        </p:txBody>
      </p:sp>
      <p:sp>
        <p:nvSpPr>
          <p:cNvPr id="3" name="Text Placeholder 2"/>
          <p:cNvSpPr>
            <a:spLocks noGrp="1"/>
          </p:cNvSpPr>
          <p:nvPr>
            <p:ph type="body" idx="1"/>
          </p:nvPr>
        </p:nvSpPr>
        <p:spPr>
          <a:xfrm>
            <a:off x="18391" y="555526"/>
            <a:ext cx="6624736" cy="4133264"/>
          </a:xfrm>
        </p:spPr>
        <p:txBody>
          <a:bodyPr/>
          <a:lstStyle/>
          <a:p>
            <a:pPr marL="76200" indent="0" algn="just">
              <a:buNone/>
            </a:pPr>
            <a:r>
              <a:rPr lang="id-ID" sz="1800" dirty="0">
                <a:latin typeface="Times New Roman" panose="02020603050405020304" pitchFamily="18" charset="0"/>
                <a:cs typeface="Times New Roman" panose="02020603050405020304" pitchFamily="18" charset="0"/>
              </a:rPr>
              <a:t>Antena mikrostrip adalah suatu konduktor metal yang menempel diatas groundplane yang diantaranya terdapat bahan dielektrik. Antena mikrostrip merupakan antena yang memiliki masa ringan, mudah difabrikasi, dengan sifatnya yang konformal sehingga dapat </a:t>
            </a:r>
            <a:r>
              <a:rPr lang="id-ID" sz="1800" dirty="0" smtClean="0">
                <a:latin typeface="Times New Roman" panose="02020603050405020304" pitchFamily="18" charset="0"/>
                <a:cs typeface="Times New Roman" panose="02020603050405020304" pitchFamily="18" charset="0"/>
              </a:rPr>
              <a:t>ditempatkan.</a:t>
            </a:r>
          </a:p>
          <a:p>
            <a:pPr marL="76200" indent="0" algn="just">
              <a:buNone/>
            </a:pPr>
            <a:r>
              <a:rPr lang="id-ID" sz="1800" dirty="0" smtClean="0">
                <a:latin typeface="Times New Roman" panose="02020603050405020304" pitchFamily="18" charset="0"/>
                <a:cs typeface="Times New Roman" panose="02020603050405020304" pitchFamily="18" charset="0"/>
              </a:rPr>
              <a:t>Karena </a:t>
            </a:r>
            <a:r>
              <a:rPr lang="id-ID" sz="1800" dirty="0">
                <a:latin typeface="Times New Roman" panose="02020603050405020304" pitchFamily="18" charset="0"/>
                <a:cs typeface="Times New Roman" panose="02020603050405020304" pitchFamily="18" charset="0"/>
              </a:rPr>
              <a:t>sifat yang dimilikinya, antena mikrostrip sangat sesuai dengan kebutuhan saat ini sehingga dapat diintegrasikan dengan peralatan telekomunikasi lain yang berukuran kecil, akan tetapi antena mikrostrip juga memiliki beberapa kekurangan yaitu: bandwidth yang sempit, gain dan directivity yang kecil, serta efisiensi yang rendah.</a:t>
            </a:r>
          </a:p>
          <a:p>
            <a:pPr marL="76200" indent="0" algn="just">
              <a:buNone/>
            </a:pPr>
            <a:r>
              <a:rPr lang="id-ID" sz="1800" dirty="0">
                <a:latin typeface="Times New Roman" panose="02020603050405020304" pitchFamily="18" charset="0"/>
                <a:cs typeface="Times New Roman" panose="02020603050405020304" pitchFamily="18" charset="0"/>
              </a:rPr>
              <a:t>Secara umum, antena mikrostrip terdiri atas 3 bagian, yaitu patch, substrat, dan ground plane. Patch terletak di atas substrat, sementara ground plane terletak pada bagian paling bawah.</a:t>
            </a:r>
          </a:p>
          <a:p>
            <a:pPr marL="76200" indent="0">
              <a:buNone/>
            </a:pPr>
            <a:endParaRPr lang="id-ID" sz="1800" dirty="0">
              <a:latin typeface="Times New Roman" panose="02020603050405020304" pitchFamily="18" charset="0"/>
              <a:cs typeface="Times New Roman" panose="02020603050405020304" pitchFamily="18" charset="0"/>
            </a:endParaRPr>
          </a:p>
          <a:p>
            <a:pPr marL="76200" indent="0">
              <a:buNone/>
            </a:pPr>
            <a:endParaRPr lang="id-ID"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814838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BAB III</a:t>
            </a:r>
            <a:br>
              <a:rPr lang="id-ID" dirty="0" smtClean="0"/>
            </a:br>
            <a:r>
              <a:rPr lang="id-ID" dirty="0" smtClean="0"/>
              <a:t>Metode Perancangan</a:t>
            </a:r>
            <a:endParaRPr lang="id-ID" dirty="0"/>
          </a:p>
        </p:txBody>
      </p:sp>
    </p:spTree>
    <p:extLst>
      <p:ext uri="{BB962C8B-B14F-4D97-AF65-F5344CB8AC3E}">
        <p14:creationId xmlns:p14="http://schemas.microsoft.com/office/powerpoint/2010/main" val="1029297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92546"/>
            <a:ext cx="394345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46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579900"/>
            <a:ext cx="5514600" cy="1159800"/>
          </a:xfrm>
        </p:spPr>
        <p:txBody>
          <a:bodyPr/>
          <a:lstStyle/>
          <a:p>
            <a:r>
              <a:rPr lang="id-ID" sz="2000" dirty="0" smtClean="0">
                <a:solidFill>
                  <a:schemeClr val="bg2"/>
                </a:solidFill>
                <a:latin typeface="Times New Roman" panose="02020603050405020304" pitchFamily="18" charset="0"/>
                <a:cs typeface="Times New Roman" panose="02020603050405020304" pitchFamily="18" charset="0"/>
              </a:rPr>
              <a:t>Material Substrat</a:t>
            </a:r>
            <a:endParaRPr lang="id-ID" sz="2000" dirty="0">
              <a:solidFill>
                <a:schemeClr val="bg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588301568"/>
                  </p:ext>
                </p:extLst>
              </p:nvPr>
            </p:nvGraphicFramePr>
            <p:xfrm>
              <a:off x="611560" y="2067694"/>
              <a:ext cx="5598160" cy="1097280"/>
            </p:xfrm>
            <a:graphic>
              <a:graphicData uri="http://schemas.openxmlformats.org/drawingml/2006/table">
                <a:tbl>
                  <a:tblPr firstRow="1" firstCol="1" bandRow="1">
                    <a:tableStyleId>{F0FF27EA-5E15-464B-8CC5-FB77D59150ED}</a:tableStyleId>
                  </a:tblPr>
                  <a:tblGrid>
                    <a:gridCol w="2799080"/>
                    <a:gridCol w="2799080"/>
                  </a:tblGrid>
                  <a:tr h="0">
                    <a:tc>
                      <a:txBody>
                        <a:bodyPr/>
                        <a:lstStyle/>
                        <a:p>
                          <a:pPr marL="457200" algn="ctr">
                            <a:lnSpc>
                              <a:spcPct val="150000"/>
                            </a:lnSpc>
                            <a:spcAft>
                              <a:spcPts val="0"/>
                            </a:spcAft>
                          </a:pPr>
                          <a:r>
                            <a:rPr lang="id-ID" sz="1200" dirty="0">
                              <a:effectLst/>
                            </a:rPr>
                            <a:t>Jenis Substrat</a:t>
                          </a:r>
                          <a:endParaRPr lang="id-ID" sz="1100" dirty="0">
                            <a:effectLst/>
                            <a:latin typeface="Calibri"/>
                            <a:ea typeface="Calibri"/>
                            <a:cs typeface="Arial"/>
                          </a:endParaRPr>
                        </a:p>
                      </a:txBody>
                      <a:tcPr marL="68580" marR="68580" marT="0" marB="0"/>
                    </a:tc>
                    <a:tc>
                      <a:txBody>
                        <a:bodyPr/>
                        <a:lstStyle/>
                        <a:p>
                          <a:pPr marL="457200" algn="ctr">
                            <a:lnSpc>
                              <a:spcPct val="150000"/>
                            </a:lnSpc>
                            <a:spcAft>
                              <a:spcPts val="0"/>
                            </a:spcAft>
                          </a:pPr>
                          <a:r>
                            <a:rPr lang="id-ID" sz="1200">
                              <a:effectLst/>
                            </a:rPr>
                            <a:t>FR – 4 poxy</a:t>
                          </a:r>
                          <a:endParaRPr lang="id-ID" sz="1100">
                            <a:effectLst/>
                            <a:latin typeface="Calibri"/>
                            <a:ea typeface="Calibri"/>
                            <a:cs typeface="Arial"/>
                          </a:endParaRPr>
                        </a:p>
                      </a:txBody>
                      <a:tcPr marL="68580" marR="68580" marT="0" marB="0"/>
                    </a:tc>
                  </a:tr>
                  <a:tr h="0">
                    <a:tc>
                      <a:txBody>
                        <a:bodyPr/>
                        <a:lstStyle/>
                        <a:p>
                          <a:pPr marL="457200" algn="ctr">
                            <a:lnSpc>
                              <a:spcPct val="150000"/>
                            </a:lnSpc>
                            <a:spcAft>
                              <a:spcPts val="0"/>
                            </a:spcAft>
                          </a:pPr>
                          <a:r>
                            <a:rPr lang="id-ID" sz="1200">
                              <a:effectLst/>
                            </a:rPr>
                            <a:t>Konstanta Dielektrik Relatif (</a:t>
                          </a:r>
                          <a14:m>
                            <m:oMath xmlns:m="http://schemas.openxmlformats.org/officeDocument/2006/math">
                              <m:sSub>
                                <m:sSubPr>
                                  <m:ctrlPr>
                                    <a:rPr lang="id-ID" sz="1200" i="1">
                                      <a:effectLst/>
                                      <a:latin typeface="Cambria Math"/>
                                    </a:rPr>
                                  </m:ctrlPr>
                                </m:sSubPr>
                                <m:e>
                                  <m:r>
                                    <a:rPr lang="id-ID" sz="1200">
                                      <a:effectLst/>
                                      <a:latin typeface="Cambria Math"/>
                                    </a:rPr>
                                    <m:t>𝜀</m:t>
                                  </m:r>
                                </m:e>
                                <m:sub>
                                  <m:r>
                                    <a:rPr lang="id-ID" sz="1200">
                                      <a:effectLst/>
                                      <a:latin typeface="Cambria Math"/>
                                    </a:rPr>
                                    <m:t>𝑟</m:t>
                                  </m:r>
                                </m:sub>
                              </m:sSub>
                            </m:oMath>
                          </a14:m>
                          <a:r>
                            <a:rPr lang="id-ID" sz="1200">
                              <a:effectLst/>
                            </a:rPr>
                            <a:t>)</a:t>
                          </a:r>
                          <a:endParaRPr lang="id-ID" sz="1100">
                            <a:effectLst/>
                            <a:latin typeface="Calibri"/>
                            <a:ea typeface="Calibri"/>
                            <a:cs typeface="Arial"/>
                          </a:endParaRPr>
                        </a:p>
                      </a:txBody>
                      <a:tcPr marL="68580" marR="68580" marT="0" marB="0"/>
                    </a:tc>
                    <a:tc>
                      <a:txBody>
                        <a:bodyPr/>
                        <a:lstStyle/>
                        <a:p>
                          <a:pPr marL="457200" algn="ctr">
                            <a:lnSpc>
                              <a:spcPct val="150000"/>
                            </a:lnSpc>
                            <a:spcAft>
                              <a:spcPts val="0"/>
                            </a:spcAft>
                          </a:pPr>
                          <a:r>
                            <a:rPr lang="id-ID" sz="1200">
                              <a:effectLst/>
                            </a:rPr>
                            <a:t>4,4</a:t>
                          </a:r>
                          <a:endParaRPr lang="id-ID" sz="1100">
                            <a:effectLst/>
                            <a:latin typeface="Calibri"/>
                            <a:ea typeface="Calibri"/>
                            <a:cs typeface="Arial"/>
                          </a:endParaRPr>
                        </a:p>
                      </a:txBody>
                      <a:tcPr marL="68580" marR="68580" marT="0" marB="0"/>
                    </a:tc>
                  </a:tr>
                  <a:tr h="0">
                    <a:tc>
                      <a:txBody>
                        <a:bodyPr/>
                        <a:lstStyle/>
                        <a:p>
                          <a:pPr marL="457200" algn="ctr">
                            <a:lnSpc>
                              <a:spcPct val="150000"/>
                            </a:lnSpc>
                            <a:spcAft>
                              <a:spcPts val="0"/>
                            </a:spcAft>
                          </a:pPr>
                          <a:r>
                            <a:rPr lang="id-ID" sz="1200" dirty="0">
                              <a:effectLst/>
                            </a:rPr>
                            <a:t>Dielektrik Loss Tangent (tan </a:t>
                          </a:r>
                          <a14:m>
                            <m:oMath xmlns:m="http://schemas.openxmlformats.org/officeDocument/2006/math">
                              <m:r>
                                <a:rPr lang="id-ID" sz="1200">
                                  <a:effectLst/>
                                  <a:latin typeface="Cambria Math"/>
                                </a:rPr>
                                <m:t>𝛿</m:t>
                              </m:r>
                            </m:oMath>
                          </a14:m>
                          <a:r>
                            <a:rPr lang="id-ID" sz="1200" dirty="0">
                              <a:effectLst/>
                            </a:rPr>
                            <a:t>)</a:t>
                          </a:r>
                          <a:endParaRPr lang="id-ID" sz="1100" dirty="0">
                            <a:effectLst/>
                            <a:latin typeface="Calibri"/>
                            <a:ea typeface="Calibri"/>
                            <a:cs typeface="Arial"/>
                          </a:endParaRPr>
                        </a:p>
                      </a:txBody>
                      <a:tcPr marL="68580" marR="68580" marT="0" marB="0"/>
                    </a:tc>
                    <a:tc>
                      <a:txBody>
                        <a:bodyPr/>
                        <a:lstStyle/>
                        <a:p>
                          <a:pPr marL="457200" algn="ctr">
                            <a:lnSpc>
                              <a:spcPct val="150000"/>
                            </a:lnSpc>
                            <a:spcAft>
                              <a:spcPts val="0"/>
                            </a:spcAft>
                          </a:pPr>
                          <a:r>
                            <a:rPr lang="id-ID" sz="1200">
                              <a:effectLst/>
                            </a:rPr>
                            <a:t>0,02</a:t>
                          </a:r>
                          <a:endParaRPr lang="id-ID" sz="1100">
                            <a:effectLst/>
                            <a:latin typeface="Calibri"/>
                            <a:ea typeface="Calibri"/>
                            <a:cs typeface="Arial"/>
                          </a:endParaRPr>
                        </a:p>
                      </a:txBody>
                      <a:tcPr marL="68580" marR="68580" marT="0" marB="0"/>
                    </a:tc>
                  </a:tr>
                  <a:tr h="0">
                    <a:tc>
                      <a:txBody>
                        <a:bodyPr/>
                        <a:lstStyle/>
                        <a:p>
                          <a:pPr marL="457200" algn="ctr">
                            <a:lnSpc>
                              <a:spcPct val="150000"/>
                            </a:lnSpc>
                            <a:spcAft>
                              <a:spcPts val="0"/>
                            </a:spcAft>
                          </a:pPr>
                          <a:r>
                            <a:rPr lang="id-ID" sz="1200">
                              <a:effectLst/>
                            </a:rPr>
                            <a:t>Ketebalan Substrat (h)</a:t>
                          </a:r>
                          <a:endParaRPr lang="id-ID" sz="1100">
                            <a:effectLst/>
                            <a:latin typeface="Calibri"/>
                            <a:ea typeface="Calibri"/>
                            <a:cs typeface="Arial"/>
                          </a:endParaRPr>
                        </a:p>
                      </a:txBody>
                      <a:tcPr marL="68580" marR="68580" marT="0" marB="0"/>
                    </a:tc>
                    <a:tc>
                      <a:txBody>
                        <a:bodyPr/>
                        <a:lstStyle/>
                        <a:p>
                          <a:pPr marL="457200" algn="ctr">
                            <a:lnSpc>
                              <a:spcPct val="150000"/>
                            </a:lnSpc>
                            <a:spcAft>
                              <a:spcPts val="0"/>
                            </a:spcAft>
                          </a:pPr>
                          <a:r>
                            <a:rPr lang="id-ID" sz="1200" dirty="0">
                              <a:effectLst/>
                            </a:rPr>
                            <a:t>1,6</a:t>
                          </a:r>
                          <a:endParaRPr lang="id-ID" sz="1100" dirty="0">
                            <a:effectLst/>
                            <a:latin typeface="Calibri"/>
                            <a:ea typeface="Calibri"/>
                            <a:cs typeface="Arial"/>
                          </a:endParaRPr>
                        </a:p>
                      </a:txBody>
                      <a:tcPr marL="68580" marR="68580" marT="0" marB="0"/>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588301568"/>
                  </p:ext>
                </p:extLst>
              </p:nvPr>
            </p:nvGraphicFramePr>
            <p:xfrm>
              <a:off x="611560" y="2067694"/>
              <a:ext cx="5598160" cy="979172"/>
            </p:xfrm>
            <a:graphic>
              <a:graphicData uri="http://schemas.openxmlformats.org/drawingml/2006/table">
                <a:tbl>
                  <a:tblPr firstRow="1" firstCol="1" bandRow="1">
                    <a:tableStyleId>{F0FF27EA-5E15-464B-8CC5-FB77D59150ED}</a:tableStyleId>
                  </a:tblPr>
                  <a:tblGrid>
                    <a:gridCol w="2799080"/>
                    <a:gridCol w="2799080"/>
                  </a:tblGrid>
                  <a:tr h="244793">
                    <a:tc>
                      <a:txBody>
                        <a:bodyPr/>
                        <a:lstStyle/>
                        <a:p>
                          <a:pPr marL="457200" algn="ctr">
                            <a:lnSpc>
                              <a:spcPct val="150000"/>
                            </a:lnSpc>
                            <a:spcAft>
                              <a:spcPts val="0"/>
                            </a:spcAft>
                          </a:pPr>
                          <a:r>
                            <a:rPr lang="id-ID" sz="1200" dirty="0">
                              <a:effectLst/>
                            </a:rPr>
                            <a:t>Jenis Substrat</a:t>
                          </a:r>
                          <a:endParaRPr lang="id-ID" sz="1100" dirty="0">
                            <a:effectLst/>
                            <a:latin typeface="Calibri"/>
                            <a:ea typeface="Calibri"/>
                            <a:cs typeface="Arial"/>
                          </a:endParaRPr>
                        </a:p>
                      </a:txBody>
                      <a:tcPr marL="68580" marR="68580" marT="0" marB="0"/>
                    </a:tc>
                    <a:tc>
                      <a:txBody>
                        <a:bodyPr/>
                        <a:lstStyle/>
                        <a:p>
                          <a:pPr marL="457200" algn="ctr">
                            <a:lnSpc>
                              <a:spcPct val="150000"/>
                            </a:lnSpc>
                            <a:spcAft>
                              <a:spcPts val="0"/>
                            </a:spcAft>
                          </a:pPr>
                          <a:r>
                            <a:rPr lang="id-ID" sz="1200">
                              <a:effectLst/>
                            </a:rPr>
                            <a:t>FR – 4 poxy</a:t>
                          </a:r>
                          <a:endParaRPr lang="id-ID" sz="1100">
                            <a:effectLst/>
                            <a:latin typeface="Calibri"/>
                            <a:ea typeface="Calibri"/>
                            <a:cs typeface="Arial"/>
                          </a:endParaRPr>
                        </a:p>
                      </a:txBody>
                      <a:tcPr marL="68580" marR="68580" marT="0" marB="0"/>
                    </a:tc>
                  </a:tr>
                  <a:tr h="244793">
                    <a:tc>
                      <a:txBody>
                        <a:bodyPr/>
                        <a:lstStyle/>
                        <a:p>
                          <a:endParaRPr lang="id-ID"/>
                        </a:p>
                      </a:txBody>
                      <a:tcPr marL="68580" marR="68580" marT="0" marB="0">
                        <a:blipFill rotWithShape="1">
                          <a:blip r:embed="rId2"/>
                          <a:stretch>
                            <a:fillRect t="-97561" r="-99783" b="-229268"/>
                          </a:stretch>
                        </a:blipFill>
                      </a:tcPr>
                    </a:tc>
                    <a:tc>
                      <a:txBody>
                        <a:bodyPr/>
                        <a:lstStyle/>
                        <a:p>
                          <a:pPr marL="457200" algn="ctr">
                            <a:lnSpc>
                              <a:spcPct val="150000"/>
                            </a:lnSpc>
                            <a:spcAft>
                              <a:spcPts val="0"/>
                            </a:spcAft>
                          </a:pPr>
                          <a:r>
                            <a:rPr lang="id-ID" sz="1200">
                              <a:effectLst/>
                            </a:rPr>
                            <a:t>4,4</a:t>
                          </a:r>
                          <a:endParaRPr lang="id-ID" sz="1100">
                            <a:effectLst/>
                            <a:latin typeface="Calibri"/>
                            <a:ea typeface="Calibri"/>
                            <a:cs typeface="Arial"/>
                          </a:endParaRPr>
                        </a:p>
                      </a:txBody>
                      <a:tcPr marL="68580" marR="68580" marT="0" marB="0"/>
                    </a:tc>
                  </a:tr>
                  <a:tr h="244793">
                    <a:tc>
                      <a:txBody>
                        <a:bodyPr/>
                        <a:lstStyle/>
                        <a:p>
                          <a:endParaRPr lang="id-ID"/>
                        </a:p>
                      </a:txBody>
                      <a:tcPr marL="68580" marR="68580" marT="0" marB="0">
                        <a:blipFill rotWithShape="1">
                          <a:blip r:embed="rId2"/>
                          <a:stretch>
                            <a:fillRect t="-202500" r="-99783" b="-135000"/>
                          </a:stretch>
                        </a:blipFill>
                      </a:tcPr>
                    </a:tc>
                    <a:tc>
                      <a:txBody>
                        <a:bodyPr/>
                        <a:lstStyle/>
                        <a:p>
                          <a:pPr marL="457200" algn="ctr">
                            <a:lnSpc>
                              <a:spcPct val="150000"/>
                            </a:lnSpc>
                            <a:spcAft>
                              <a:spcPts val="0"/>
                            </a:spcAft>
                          </a:pPr>
                          <a:r>
                            <a:rPr lang="id-ID" sz="1200">
                              <a:effectLst/>
                            </a:rPr>
                            <a:t>0,02</a:t>
                          </a:r>
                          <a:endParaRPr lang="id-ID" sz="1100">
                            <a:effectLst/>
                            <a:latin typeface="Calibri"/>
                            <a:ea typeface="Calibri"/>
                            <a:cs typeface="Arial"/>
                          </a:endParaRPr>
                        </a:p>
                      </a:txBody>
                      <a:tcPr marL="68580" marR="68580" marT="0" marB="0"/>
                    </a:tc>
                  </a:tr>
                  <a:tr h="244793">
                    <a:tc>
                      <a:txBody>
                        <a:bodyPr/>
                        <a:lstStyle/>
                        <a:p>
                          <a:pPr marL="457200" algn="ctr">
                            <a:lnSpc>
                              <a:spcPct val="150000"/>
                            </a:lnSpc>
                            <a:spcAft>
                              <a:spcPts val="0"/>
                            </a:spcAft>
                          </a:pPr>
                          <a:r>
                            <a:rPr lang="id-ID" sz="1200">
                              <a:effectLst/>
                            </a:rPr>
                            <a:t>Ketebalan Substrat (h)</a:t>
                          </a:r>
                          <a:endParaRPr lang="id-ID" sz="1100">
                            <a:effectLst/>
                            <a:latin typeface="Calibri"/>
                            <a:ea typeface="Calibri"/>
                            <a:cs typeface="Arial"/>
                          </a:endParaRPr>
                        </a:p>
                      </a:txBody>
                      <a:tcPr marL="68580" marR="68580" marT="0" marB="0"/>
                    </a:tc>
                    <a:tc>
                      <a:txBody>
                        <a:bodyPr/>
                        <a:lstStyle/>
                        <a:p>
                          <a:pPr marL="457200" algn="ctr">
                            <a:lnSpc>
                              <a:spcPct val="150000"/>
                            </a:lnSpc>
                            <a:spcAft>
                              <a:spcPts val="0"/>
                            </a:spcAft>
                          </a:pPr>
                          <a:r>
                            <a:rPr lang="id-ID" sz="1200" dirty="0">
                              <a:effectLst/>
                            </a:rPr>
                            <a:t>1,6</a:t>
                          </a:r>
                          <a:endParaRPr lang="id-ID" sz="1100" dirty="0">
                            <a:effectLst/>
                            <a:latin typeface="Calibri"/>
                            <a:ea typeface="Calibri"/>
                            <a:cs typeface="Arial"/>
                          </a:endParaRPr>
                        </a:p>
                      </a:txBody>
                      <a:tcPr marL="68580" marR="68580" marT="0" marB="0"/>
                    </a:tc>
                  </a:tr>
                </a:tbl>
              </a:graphicData>
            </a:graphic>
          </p:graphicFrame>
        </mc:Fallback>
      </mc:AlternateContent>
      <p:sp>
        <p:nvSpPr>
          <p:cNvPr id="5" name="Rectangle 1"/>
          <p:cNvSpPr>
            <a:spLocks noGrp="1" noChangeArrowheads="1"/>
          </p:cNvSpPr>
          <p:nvPr>
            <p:ph type="subTitle" idx="1"/>
          </p:nvPr>
        </p:nvSpPr>
        <p:spPr bwMode="auto">
          <a:xfrm>
            <a:off x="11832" y="483518"/>
            <a:ext cx="680424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id-ID" altLang="id-ID"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Antena yang dirancang menggunakan bahan substrat jenis FR - 4 Poxy, menurut spesifikasi yang tercantum di </a:t>
            </a:r>
            <a:r>
              <a:rPr kumimoji="0" lang="id-ID" altLang="id-ID"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data sheet </a:t>
            </a:r>
            <a:r>
              <a:rPr kumimoji="0" lang="id-ID" altLang="id-ID"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substrate ini mampu bekerja sampai batas frekuensi 10 GHz. Karateristik substrate seperti diperlihatkan pada tabel 3.1 dibawah ini</a:t>
            </a:r>
            <a:endParaRPr kumimoji="0" lang="id-ID" altLang="id-ID"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id-ID" altLang="id-ID"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Tabel 3.1 jenis spesifikasi </a:t>
            </a:r>
            <a:endParaRPr kumimoji="0" lang="id-ID" altLang="id-ID" b="0" i="0" u="none" strike="noStrike" cap="none" normalizeH="0" baseline="0" dirty="0" smtClean="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323528" y="3291830"/>
                <a:ext cx="5256584" cy="1348767"/>
              </a:xfrm>
              <a:prstGeom prst="rect">
                <a:avLst/>
              </a:prstGeom>
              <a:noFill/>
            </p:spPr>
            <p:txBody>
              <a:bodyPr wrap="square" rtlCol="0">
                <a:spAutoFit/>
              </a:bodyPr>
              <a:lstStyle/>
              <a:p>
                <a:r>
                  <a:rPr lang="id-ID" sz="1800" b="1" dirty="0">
                    <a:solidFill>
                      <a:schemeClr val="bg2"/>
                    </a:solidFill>
                    <a:latin typeface="Times New Roman" panose="02020603050405020304" pitchFamily="18" charset="0"/>
                    <a:cs typeface="Times New Roman" panose="02020603050405020304" pitchFamily="18" charset="0"/>
                  </a:rPr>
                  <a:t>Menentukan Panjang Gelombang pada Ruang Bebas</a:t>
                </a:r>
                <a:endParaRPr lang="id-ID" sz="1800" dirty="0">
                  <a:solidFill>
                    <a:schemeClr val="bg2"/>
                  </a:solidFill>
                  <a:latin typeface="Times New Roman" panose="02020603050405020304" pitchFamily="18" charset="0"/>
                  <a:cs typeface="Times New Roman" panose="02020603050405020304" pitchFamily="18" charset="0"/>
                </a:endParaRPr>
              </a:p>
              <a:p>
                <a:r>
                  <a:rPr lang="id-ID" sz="1800" b="1" dirty="0">
                    <a:latin typeface="Times New Roman" panose="02020603050405020304" pitchFamily="18" charset="0"/>
                    <a:cs typeface="Times New Roman" panose="02020603050405020304" pitchFamily="18" charset="0"/>
                  </a:rPr>
                  <a:t>	</a:t>
                </a:r>
                <a:r>
                  <a:rPr lang="id-ID" sz="1800" b="1" dirty="0" smtClean="0">
                    <a:solidFill>
                      <a:schemeClr val="tx1"/>
                    </a:solidFill>
                    <a:latin typeface="Times New Roman" panose="02020603050405020304" pitchFamily="18" charset="0"/>
                    <a:cs typeface="Times New Roman" panose="02020603050405020304" pitchFamily="18" charset="0"/>
                  </a:rPr>
                  <a:t>ℷ = </a:t>
                </a:r>
                <a14:m>
                  <m:oMath xmlns:m="http://schemas.openxmlformats.org/officeDocument/2006/math">
                    <m:f>
                      <m:fPr>
                        <m:ctrlPr>
                          <a:rPr lang="id-ID" sz="1800" b="1" i="1">
                            <a:solidFill>
                              <a:schemeClr val="tx1"/>
                            </a:solidFill>
                            <a:latin typeface="Cambria Math"/>
                          </a:rPr>
                        </m:ctrlPr>
                      </m:fPr>
                      <m:num>
                        <m:r>
                          <a:rPr lang="id-ID" sz="1800" b="1" i="1">
                            <a:solidFill>
                              <a:schemeClr val="tx1"/>
                            </a:solidFill>
                            <a:latin typeface="Cambria Math"/>
                          </a:rPr>
                          <m:t>𝒄</m:t>
                        </m:r>
                      </m:num>
                      <m:den>
                        <m:r>
                          <a:rPr lang="id-ID" sz="1800" b="1" i="1">
                            <a:solidFill>
                              <a:schemeClr val="tx1"/>
                            </a:solidFill>
                            <a:latin typeface="Cambria Math"/>
                          </a:rPr>
                          <m:t>𝒇</m:t>
                        </m:r>
                      </m:den>
                    </m:f>
                  </m:oMath>
                </a14:m>
                <a:r>
                  <a:rPr lang="id-ID" sz="18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800" b="1" i="1">
                            <a:solidFill>
                              <a:schemeClr val="tx1"/>
                            </a:solidFill>
                            <a:latin typeface="Cambria Math"/>
                          </a:rPr>
                        </m:ctrlPr>
                      </m:fPr>
                      <m:num>
                        <m:r>
                          <a:rPr lang="id-ID" sz="1800" b="1" i="1">
                            <a:solidFill>
                              <a:schemeClr val="tx1"/>
                            </a:solidFill>
                            <a:latin typeface="Cambria Math"/>
                          </a:rPr>
                          <m:t>𝟑</m:t>
                        </m:r>
                        <m:r>
                          <a:rPr lang="id-ID" sz="1800" b="1" i="1">
                            <a:solidFill>
                              <a:schemeClr val="tx1"/>
                            </a:solidFill>
                            <a:latin typeface="Cambria Math"/>
                          </a:rPr>
                          <m:t> </m:t>
                        </m:r>
                        <m:r>
                          <a:rPr lang="id-ID" sz="1800" b="1" i="1">
                            <a:solidFill>
                              <a:schemeClr val="tx1"/>
                            </a:solidFill>
                            <a:latin typeface="Cambria Math"/>
                          </a:rPr>
                          <m:t>𝒙</m:t>
                        </m:r>
                        <m:r>
                          <a:rPr lang="id-ID" sz="1800" b="1" i="1">
                            <a:solidFill>
                              <a:schemeClr val="tx1"/>
                            </a:solidFill>
                            <a:latin typeface="Cambria Math"/>
                          </a:rPr>
                          <m:t> </m:t>
                        </m:r>
                        <m:sSup>
                          <m:sSupPr>
                            <m:ctrlPr>
                              <a:rPr lang="id-ID" sz="1800" b="1" i="1">
                                <a:solidFill>
                                  <a:schemeClr val="tx1"/>
                                </a:solidFill>
                                <a:latin typeface="Cambria Math"/>
                              </a:rPr>
                            </m:ctrlPr>
                          </m:sSupPr>
                          <m:e>
                            <m:r>
                              <a:rPr lang="id-ID" sz="1800" b="1" i="1">
                                <a:solidFill>
                                  <a:schemeClr val="tx1"/>
                                </a:solidFill>
                                <a:latin typeface="Cambria Math"/>
                              </a:rPr>
                              <m:t>𝟏𝟎</m:t>
                            </m:r>
                          </m:e>
                          <m:sup>
                            <m:r>
                              <a:rPr lang="id-ID" sz="1800" b="1" i="1">
                                <a:solidFill>
                                  <a:schemeClr val="tx1"/>
                                </a:solidFill>
                                <a:latin typeface="Cambria Math"/>
                              </a:rPr>
                              <m:t>𝟖</m:t>
                            </m:r>
                          </m:sup>
                        </m:sSup>
                      </m:num>
                      <m:den>
                        <m:r>
                          <a:rPr lang="id-ID" sz="1800" b="1" i="1">
                            <a:solidFill>
                              <a:schemeClr val="tx1"/>
                            </a:solidFill>
                            <a:latin typeface="Cambria Math"/>
                          </a:rPr>
                          <m:t>𝟑</m:t>
                        </m:r>
                        <m:r>
                          <a:rPr lang="id-ID" sz="1800" b="1" i="1">
                            <a:solidFill>
                              <a:schemeClr val="tx1"/>
                            </a:solidFill>
                            <a:latin typeface="Cambria Math"/>
                          </a:rPr>
                          <m:t>,</m:t>
                        </m:r>
                        <m:r>
                          <a:rPr lang="id-ID" sz="1800" b="1" i="1">
                            <a:solidFill>
                              <a:schemeClr val="tx1"/>
                            </a:solidFill>
                            <a:latin typeface="Cambria Math"/>
                          </a:rPr>
                          <m:t>𝟔</m:t>
                        </m:r>
                        <m:r>
                          <a:rPr lang="id-ID" sz="1800" b="1" i="1">
                            <a:solidFill>
                              <a:schemeClr val="tx1"/>
                            </a:solidFill>
                            <a:latin typeface="Cambria Math"/>
                          </a:rPr>
                          <m:t> </m:t>
                        </m:r>
                        <m:r>
                          <a:rPr lang="id-ID" sz="1800" b="1" i="1">
                            <a:solidFill>
                              <a:schemeClr val="tx1"/>
                            </a:solidFill>
                            <a:latin typeface="Cambria Math"/>
                          </a:rPr>
                          <m:t>𝒙</m:t>
                        </m:r>
                        <m:r>
                          <a:rPr lang="id-ID" sz="1800" b="1" i="1">
                            <a:solidFill>
                              <a:schemeClr val="tx1"/>
                            </a:solidFill>
                            <a:latin typeface="Cambria Math"/>
                          </a:rPr>
                          <m:t> </m:t>
                        </m:r>
                        <m:sSup>
                          <m:sSupPr>
                            <m:ctrlPr>
                              <a:rPr lang="id-ID" sz="1800" b="1" i="1">
                                <a:solidFill>
                                  <a:schemeClr val="tx1"/>
                                </a:solidFill>
                                <a:latin typeface="Cambria Math"/>
                              </a:rPr>
                            </m:ctrlPr>
                          </m:sSupPr>
                          <m:e>
                            <m:r>
                              <a:rPr lang="id-ID" sz="1800" b="1" i="1">
                                <a:solidFill>
                                  <a:schemeClr val="tx1"/>
                                </a:solidFill>
                                <a:latin typeface="Cambria Math"/>
                              </a:rPr>
                              <m:t>𝟏𝟎</m:t>
                            </m:r>
                          </m:e>
                          <m:sup>
                            <m:r>
                              <a:rPr lang="id-ID" sz="1800" b="1" i="1">
                                <a:solidFill>
                                  <a:schemeClr val="tx1"/>
                                </a:solidFill>
                                <a:latin typeface="Cambria Math"/>
                              </a:rPr>
                              <m:t>𝟗</m:t>
                            </m:r>
                          </m:sup>
                        </m:sSup>
                      </m:den>
                    </m:f>
                  </m:oMath>
                </a14:m>
                <a:r>
                  <a:rPr lang="id-ID" sz="1800" b="1" dirty="0">
                    <a:solidFill>
                      <a:schemeClr val="tx1"/>
                    </a:solidFill>
                    <a:latin typeface="Times New Roman" panose="02020603050405020304" pitchFamily="18" charset="0"/>
                    <a:cs typeface="Times New Roman" panose="02020603050405020304" pitchFamily="18" charset="0"/>
                  </a:rPr>
                  <a:t> = </a:t>
                </a:r>
                <a:r>
                  <a:rPr lang="id-ID" sz="1800" dirty="0">
                    <a:solidFill>
                      <a:schemeClr val="tx1"/>
                    </a:solidFill>
                    <a:latin typeface="Times New Roman" panose="02020603050405020304" pitchFamily="18" charset="0"/>
                    <a:cs typeface="Times New Roman" panose="02020603050405020304" pitchFamily="18" charset="0"/>
                  </a:rPr>
                  <a:t>83.33 mm</a:t>
                </a:r>
              </a:p>
              <a:p>
                <a:endParaRPr lang="id-ID" dirty="0"/>
              </a:p>
            </p:txBody>
          </p:sp>
        </mc:Choice>
        <mc:Fallback xmlns="">
          <p:sp>
            <p:nvSpPr>
              <p:cNvPr id="6" name="TextBox 5"/>
              <p:cNvSpPr txBox="1">
                <a:spLocks noRot="1" noChangeAspect="1" noMove="1" noResize="1" noEditPoints="1" noAdjustHandles="1" noChangeArrowheads="1" noChangeShapeType="1" noTextEdit="1"/>
              </p:cNvSpPr>
              <p:nvPr/>
            </p:nvSpPr>
            <p:spPr>
              <a:xfrm>
                <a:off x="323528" y="3291830"/>
                <a:ext cx="5256584" cy="1348767"/>
              </a:xfrm>
              <a:prstGeom prst="rect">
                <a:avLst/>
              </a:prstGeom>
              <a:blipFill rotWithShape="1">
                <a:blip r:embed="rId3"/>
                <a:stretch>
                  <a:fillRect l="-928" t="-2262"/>
                </a:stretch>
              </a:blipFill>
            </p:spPr>
            <p:txBody>
              <a:bodyPr/>
              <a:lstStyle/>
              <a:p>
                <a:r>
                  <a:rPr lang="id-ID">
                    <a:noFill/>
                  </a:rPr>
                  <a:t> </a:t>
                </a:r>
              </a:p>
            </p:txBody>
          </p:sp>
        </mc:Fallback>
      </mc:AlternateContent>
    </p:spTree>
    <p:extLst>
      <p:ext uri="{BB962C8B-B14F-4D97-AF65-F5344CB8AC3E}">
        <p14:creationId xmlns:p14="http://schemas.microsoft.com/office/powerpoint/2010/main" val="27273954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107504" y="0"/>
                <a:ext cx="6732240" cy="3031200"/>
              </a:xfrm>
            </p:spPr>
            <p:txBody>
              <a:bodyPr/>
              <a:lstStyle/>
              <a:p>
                <a:pPr marL="76200" indent="0">
                  <a:buNone/>
                </a:pPr>
                <a:r>
                  <a:rPr lang="id-ID" sz="1800" b="1" dirty="0" smtClean="0"/>
                  <a:t>	</a:t>
                </a:r>
                <a:r>
                  <a:rPr lang="id-ID" sz="1800" b="1" dirty="0" smtClean="0">
                    <a:solidFill>
                      <a:schemeClr val="bg2"/>
                    </a:solidFill>
                  </a:rPr>
                  <a:t>Menentukan </a:t>
                </a:r>
                <a:r>
                  <a:rPr lang="id-ID" sz="1800" b="1" dirty="0">
                    <a:solidFill>
                      <a:schemeClr val="bg2"/>
                    </a:solidFill>
                  </a:rPr>
                  <a:t>Panjang Pacth </a:t>
                </a:r>
                <a:endParaRPr lang="id-ID" sz="1800" dirty="0">
                  <a:solidFill>
                    <a:schemeClr val="bg2"/>
                  </a:solidFill>
                </a:endParaRPr>
              </a:p>
              <a:p>
                <a:pPr marL="76200" indent="0">
                  <a:buNone/>
                </a:pPr>
                <a:r>
                  <a:rPr lang="id-ID" sz="1700" dirty="0">
                    <a:latin typeface="Times New Roman" panose="02020603050405020304" pitchFamily="18" charset="0"/>
                    <a:cs typeface="Times New Roman" panose="02020603050405020304" pitchFamily="18" charset="0"/>
                  </a:rPr>
                  <a:t>a = </a:t>
                </a:r>
                <a14:m>
                  <m:oMath xmlns:m="http://schemas.openxmlformats.org/officeDocument/2006/math">
                    <m:r>
                      <a:rPr lang="id-ID" sz="1700" i="1">
                        <a:latin typeface="Cambria Math"/>
                      </a:rPr>
                      <m:t> </m:t>
                    </m:r>
                    <m:f>
                      <m:fPr>
                        <m:ctrlPr>
                          <a:rPr lang="id-ID" sz="1700" i="1">
                            <a:latin typeface="Cambria Math"/>
                          </a:rPr>
                        </m:ctrlPr>
                      </m:fPr>
                      <m:num>
                        <m:r>
                          <a:rPr lang="id-ID" sz="1700" i="1">
                            <a:latin typeface="Cambria Math"/>
                          </a:rPr>
                          <m:t>2</m:t>
                        </m:r>
                        <m:r>
                          <a:rPr lang="id-ID" sz="1700" i="1">
                            <a:latin typeface="Cambria Math"/>
                          </a:rPr>
                          <m:t>𝑐</m:t>
                        </m:r>
                      </m:num>
                      <m:den>
                        <m:r>
                          <a:rPr lang="id-ID" sz="1700" i="1">
                            <a:latin typeface="Cambria Math"/>
                          </a:rPr>
                          <m:t>3</m:t>
                        </m:r>
                        <m:sSub>
                          <m:sSubPr>
                            <m:ctrlPr>
                              <a:rPr lang="id-ID" sz="1700" i="1">
                                <a:latin typeface="Cambria Math"/>
                              </a:rPr>
                            </m:ctrlPr>
                          </m:sSubPr>
                          <m:e>
                            <m:r>
                              <a:rPr lang="id-ID" sz="1700" i="1">
                                <a:latin typeface="Cambria Math"/>
                              </a:rPr>
                              <m:t>𝑓</m:t>
                            </m:r>
                          </m:e>
                          <m:sub>
                            <m:r>
                              <a:rPr lang="id-ID" sz="1700" i="1">
                                <a:latin typeface="Cambria Math"/>
                              </a:rPr>
                              <m:t>𝑟</m:t>
                            </m:r>
                          </m:sub>
                        </m:sSub>
                        <m:r>
                          <a:rPr lang="id-ID" sz="1700" i="1">
                            <a:latin typeface="Cambria Math"/>
                          </a:rPr>
                          <m:t> </m:t>
                        </m:r>
                        <m:rad>
                          <m:radPr>
                            <m:degHide m:val="on"/>
                            <m:ctrlPr>
                              <a:rPr lang="id-ID" sz="1700" i="1">
                                <a:latin typeface="Cambria Math"/>
                              </a:rPr>
                            </m:ctrlPr>
                          </m:radPr>
                          <m:deg/>
                          <m:e>
                            <m:sSub>
                              <m:sSubPr>
                                <m:ctrlPr>
                                  <a:rPr lang="id-ID" sz="1700" i="1">
                                    <a:latin typeface="Cambria Math"/>
                                  </a:rPr>
                                </m:ctrlPr>
                              </m:sSubPr>
                              <m:e>
                                <m:r>
                                  <a:rPr lang="id-ID" sz="1700" i="1">
                                    <a:latin typeface="Cambria Math"/>
                                  </a:rPr>
                                  <m:t>𝜀</m:t>
                                </m:r>
                              </m:e>
                              <m:sub>
                                <m:r>
                                  <a:rPr lang="id-ID" sz="1700" i="1">
                                    <a:latin typeface="Cambria Math"/>
                                  </a:rPr>
                                  <m:t>𝑟</m:t>
                                </m:r>
                              </m:sub>
                            </m:sSub>
                          </m:e>
                        </m:rad>
                      </m:den>
                    </m:f>
                  </m:oMath>
                </a14:m>
                <a:endParaRPr lang="id-ID" sz="1700" dirty="0">
                  <a:latin typeface="Times New Roman" panose="02020603050405020304" pitchFamily="18" charset="0"/>
                  <a:cs typeface="Times New Roman" panose="02020603050405020304" pitchFamily="18" charset="0"/>
                </a:endParaRPr>
              </a:p>
              <a:p>
                <a:pPr marL="76200" indent="0">
                  <a:buNone/>
                </a:pPr>
                <a:r>
                  <a:rPr lang="id-ID" sz="1700" dirty="0">
                    <a:latin typeface="Times New Roman" panose="02020603050405020304" pitchFamily="18" charset="0"/>
                    <a:cs typeface="Times New Roman" panose="02020603050405020304" pitchFamily="18" charset="0"/>
                  </a:rPr>
                  <a:t>a = </a:t>
                </a:r>
                <a14:m>
                  <m:oMath xmlns:m="http://schemas.openxmlformats.org/officeDocument/2006/math">
                    <m:r>
                      <a:rPr lang="id-ID" sz="1700" i="1">
                        <a:latin typeface="Cambria Math"/>
                      </a:rPr>
                      <m:t> </m:t>
                    </m:r>
                    <m:f>
                      <m:fPr>
                        <m:ctrlPr>
                          <a:rPr lang="id-ID" sz="1700" i="1">
                            <a:latin typeface="Cambria Math"/>
                          </a:rPr>
                        </m:ctrlPr>
                      </m:fPr>
                      <m:num>
                        <m:r>
                          <a:rPr lang="id-ID" sz="1700" i="1">
                            <a:latin typeface="Cambria Math"/>
                          </a:rPr>
                          <m:t>2 </m:t>
                        </m:r>
                        <m:r>
                          <a:rPr lang="id-ID" sz="1700" i="1">
                            <a:latin typeface="Cambria Math"/>
                          </a:rPr>
                          <m:t>𝑥</m:t>
                        </m:r>
                        <m:r>
                          <a:rPr lang="id-ID" sz="1700" i="1">
                            <a:latin typeface="Cambria Math"/>
                          </a:rPr>
                          <m:t> 3 </m:t>
                        </m:r>
                        <m:r>
                          <a:rPr lang="id-ID" sz="1700" i="1">
                            <a:latin typeface="Cambria Math"/>
                          </a:rPr>
                          <m:t>𝑥</m:t>
                        </m:r>
                        <m:r>
                          <a:rPr lang="id-ID" sz="1700" i="1">
                            <a:latin typeface="Cambria Math"/>
                          </a:rPr>
                          <m:t> </m:t>
                        </m:r>
                        <m:sSup>
                          <m:sSupPr>
                            <m:ctrlPr>
                              <a:rPr lang="id-ID" sz="1700" i="1">
                                <a:latin typeface="Cambria Math"/>
                              </a:rPr>
                            </m:ctrlPr>
                          </m:sSupPr>
                          <m:e>
                            <m:r>
                              <a:rPr lang="id-ID" sz="1700" i="1">
                                <a:latin typeface="Cambria Math"/>
                              </a:rPr>
                              <m:t>10</m:t>
                            </m:r>
                          </m:e>
                          <m:sup>
                            <m:r>
                              <a:rPr lang="id-ID" sz="1700" i="1">
                                <a:latin typeface="Cambria Math"/>
                              </a:rPr>
                              <m:t>8</m:t>
                            </m:r>
                          </m:sup>
                        </m:sSup>
                      </m:num>
                      <m:den>
                        <m:r>
                          <a:rPr lang="id-ID" sz="1700" i="1">
                            <a:latin typeface="Cambria Math"/>
                          </a:rPr>
                          <m:t>3 </m:t>
                        </m:r>
                        <m:r>
                          <a:rPr lang="id-ID" sz="1700" i="1">
                            <a:latin typeface="Cambria Math"/>
                          </a:rPr>
                          <m:t>𝑥</m:t>
                        </m:r>
                        <m:r>
                          <a:rPr lang="id-ID" sz="1700" i="1">
                            <a:latin typeface="Cambria Math"/>
                          </a:rPr>
                          <m:t> 3,6 </m:t>
                        </m:r>
                        <m:r>
                          <a:rPr lang="id-ID" sz="1700" i="1">
                            <a:latin typeface="Cambria Math"/>
                          </a:rPr>
                          <m:t>𝑥</m:t>
                        </m:r>
                        <m:r>
                          <a:rPr lang="id-ID" sz="1700" i="1">
                            <a:latin typeface="Cambria Math"/>
                          </a:rPr>
                          <m:t> </m:t>
                        </m:r>
                        <m:sSup>
                          <m:sSupPr>
                            <m:ctrlPr>
                              <a:rPr lang="id-ID" sz="1700" i="1">
                                <a:latin typeface="Cambria Math"/>
                              </a:rPr>
                            </m:ctrlPr>
                          </m:sSupPr>
                          <m:e>
                            <m:r>
                              <a:rPr lang="id-ID" sz="1700" i="1">
                                <a:latin typeface="Cambria Math"/>
                              </a:rPr>
                              <m:t>10</m:t>
                            </m:r>
                          </m:e>
                          <m:sup>
                            <m:r>
                              <a:rPr lang="id-ID" sz="1700" i="1">
                                <a:latin typeface="Cambria Math"/>
                              </a:rPr>
                              <m:t>9</m:t>
                            </m:r>
                          </m:sup>
                        </m:sSup>
                        <m:r>
                          <a:rPr lang="id-ID" sz="1700" i="1">
                            <a:latin typeface="Cambria Math"/>
                          </a:rPr>
                          <m:t> </m:t>
                        </m:r>
                        <m:rad>
                          <m:radPr>
                            <m:degHide m:val="on"/>
                            <m:ctrlPr>
                              <a:rPr lang="id-ID" sz="1700" i="1">
                                <a:latin typeface="Cambria Math"/>
                              </a:rPr>
                            </m:ctrlPr>
                          </m:radPr>
                          <m:deg/>
                          <m:e>
                            <m:r>
                              <a:rPr lang="id-ID" sz="1700" i="1">
                                <a:latin typeface="Cambria Math"/>
                              </a:rPr>
                              <m:t>4,4</m:t>
                            </m:r>
                          </m:e>
                        </m:rad>
                      </m:den>
                    </m:f>
                  </m:oMath>
                </a14:m>
                <a:endParaRPr lang="id-ID" sz="1700" dirty="0">
                  <a:latin typeface="Times New Roman" panose="02020603050405020304" pitchFamily="18" charset="0"/>
                  <a:cs typeface="Times New Roman" panose="02020603050405020304" pitchFamily="18" charset="0"/>
                </a:endParaRPr>
              </a:p>
              <a:p>
                <a:pPr marL="76200" indent="0">
                  <a:buNone/>
                </a:pPr>
                <a:r>
                  <a:rPr lang="id-ID" sz="1700" dirty="0">
                    <a:latin typeface="Times New Roman" panose="02020603050405020304" pitchFamily="18" charset="0"/>
                    <a:cs typeface="Times New Roman" panose="02020603050405020304" pitchFamily="18" charset="0"/>
                  </a:rPr>
                  <a:t>a = </a:t>
                </a:r>
                <a14:m>
                  <m:oMath xmlns:m="http://schemas.openxmlformats.org/officeDocument/2006/math">
                    <m:f>
                      <m:fPr>
                        <m:ctrlPr>
                          <a:rPr lang="id-ID" sz="1700" i="1">
                            <a:latin typeface="Cambria Math"/>
                          </a:rPr>
                        </m:ctrlPr>
                      </m:fPr>
                      <m:num>
                        <m:r>
                          <a:rPr lang="id-ID" sz="1700" i="1">
                            <a:latin typeface="Cambria Math"/>
                          </a:rPr>
                          <m:t>6 </m:t>
                        </m:r>
                        <m:r>
                          <a:rPr lang="id-ID" sz="1700" i="1">
                            <a:latin typeface="Cambria Math"/>
                          </a:rPr>
                          <m:t>𝑥</m:t>
                        </m:r>
                        <m:r>
                          <a:rPr lang="id-ID" sz="1700" i="1">
                            <a:latin typeface="Cambria Math"/>
                          </a:rPr>
                          <m:t> </m:t>
                        </m:r>
                        <m:sSup>
                          <m:sSupPr>
                            <m:ctrlPr>
                              <a:rPr lang="id-ID" sz="1700" i="1">
                                <a:latin typeface="Cambria Math"/>
                              </a:rPr>
                            </m:ctrlPr>
                          </m:sSupPr>
                          <m:e>
                            <m:r>
                              <a:rPr lang="id-ID" sz="1700" i="1">
                                <a:latin typeface="Cambria Math"/>
                              </a:rPr>
                              <m:t>10</m:t>
                            </m:r>
                          </m:e>
                          <m:sup>
                            <m:r>
                              <a:rPr lang="id-ID" sz="1700" i="1">
                                <a:latin typeface="Cambria Math"/>
                              </a:rPr>
                              <m:t>8</m:t>
                            </m:r>
                          </m:sup>
                        </m:sSup>
                      </m:num>
                      <m:den>
                        <m:r>
                          <a:rPr lang="id-ID" sz="1700" i="1">
                            <a:latin typeface="Cambria Math"/>
                          </a:rPr>
                          <m:t>16,01 </m:t>
                        </m:r>
                        <m:r>
                          <a:rPr lang="id-ID" sz="1700" i="1">
                            <a:latin typeface="Cambria Math"/>
                          </a:rPr>
                          <m:t>𝑥</m:t>
                        </m:r>
                        <m:r>
                          <a:rPr lang="id-ID" sz="1700" i="1">
                            <a:latin typeface="Cambria Math"/>
                          </a:rPr>
                          <m:t> </m:t>
                        </m:r>
                        <m:sSup>
                          <m:sSupPr>
                            <m:ctrlPr>
                              <a:rPr lang="id-ID" sz="1700" i="1">
                                <a:latin typeface="Cambria Math"/>
                              </a:rPr>
                            </m:ctrlPr>
                          </m:sSupPr>
                          <m:e>
                            <m:r>
                              <a:rPr lang="id-ID" sz="1700" i="1">
                                <a:latin typeface="Cambria Math"/>
                              </a:rPr>
                              <m:t>10</m:t>
                            </m:r>
                          </m:e>
                          <m:sup>
                            <m:r>
                              <a:rPr lang="id-ID" sz="1700" i="1">
                                <a:latin typeface="Cambria Math"/>
                              </a:rPr>
                              <m:t>9</m:t>
                            </m:r>
                          </m:sup>
                        </m:sSup>
                        <m:r>
                          <a:rPr lang="id-ID" sz="1700" i="1">
                            <a:latin typeface="Cambria Math"/>
                          </a:rPr>
                          <m:t> </m:t>
                        </m:r>
                      </m:den>
                    </m:f>
                  </m:oMath>
                </a14:m>
                <a:endParaRPr lang="id-ID" sz="1700" dirty="0">
                  <a:latin typeface="Times New Roman" panose="02020603050405020304" pitchFamily="18" charset="0"/>
                  <a:cs typeface="Times New Roman" panose="02020603050405020304" pitchFamily="18" charset="0"/>
                </a:endParaRPr>
              </a:p>
              <a:p>
                <a:pPr marL="76200" indent="0">
                  <a:buNone/>
                </a:pPr>
                <a:r>
                  <a:rPr lang="id-ID" sz="1700" dirty="0" smtClean="0">
                    <a:latin typeface="Times New Roman" panose="02020603050405020304" pitchFamily="18" charset="0"/>
                    <a:cs typeface="Times New Roman" panose="02020603050405020304" pitchFamily="18" charset="0"/>
                  </a:rPr>
                  <a:t>a </a:t>
                </a:r>
                <a:r>
                  <a:rPr lang="id-ID" sz="1700" dirty="0">
                    <a:latin typeface="Times New Roman" panose="02020603050405020304" pitchFamily="18" charset="0"/>
                    <a:cs typeface="Times New Roman" panose="02020603050405020304" pitchFamily="18" charset="0"/>
                  </a:rPr>
                  <a:t>= 0,0264 m → 26,48 mm dibulatkan menjadi 26,5</a:t>
                </a:r>
              </a:p>
              <a:p>
                <a:pPr marL="76200" indent="0">
                  <a:buNone/>
                </a:pPr>
                <a:r>
                  <a:rPr lang="id-ID" sz="1700" dirty="0">
                    <a:latin typeface="Times New Roman" panose="02020603050405020304" pitchFamily="18" charset="0"/>
                    <a:cs typeface="Times New Roman" panose="02020603050405020304" pitchFamily="18" charset="0"/>
                  </a:rPr>
                  <a:t>Panjang sisi segitiga ini harus ditambah lagi karena terdapat efek tepi dari elemen peradiasi, yang akan menyebabkan elemen peradiasi akan bertambah lebar. Sehingga panjang sisi segitiga efektif dapat dihitung dengan persamaan di bawah ini :</a:t>
                </a:r>
              </a:p>
              <a:p>
                <a:pPr marL="76200" indent="0">
                  <a:buNone/>
                </a:pPr>
                <a14:m>
                  <m:oMath xmlns:m="http://schemas.openxmlformats.org/officeDocument/2006/math">
                    <m:sSub>
                      <m:sSubPr>
                        <m:ctrlPr>
                          <a:rPr lang="id-ID" sz="1700" i="1">
                            <a:latin typeface="Cambria Math"/>
                          </a:rPr>
                        </m:ctrlPr>
                      </m:sSubPr>
                      <m:e>
                        <m:r>
                          <a:rPr lang="id-ID" sz="1700" i="1">
                            <a:latin typeface="Cambria Math"/>
                          </a:rPr>
                          <m:t>𝑎</m:t>
                        </m:r>
                      </m:e>
                      <m:sub>
                        <m:r>
                          <a:rPr lang="id-ID" sz="1700" i="1">
                            <a:latin typeface="Cambria Math"/>
                          </a:rPr>
                          <m:t>𝑒𝑓𝑓</m:t>
                        </m:r>
                      </m:sub>
                    </m:sSub>
                  </m:oMath>
                </a14:m>
                <a:r>
                  <a:rPr lang="id-ID" sz="1700" dirty="0">
                    <a:latin typeface="Times New Roman" panose="02020603050405020304" pitchFamily="18" charset="0"/>
                    <a:cs typeface="Times New Roman" panose="02020603050405020304" pitchFamily="18" charset="0"/>
                  </a:rPr>
                  <a:t> = a + </a:t>
                </a:r>
                <a14:m>
                  <m:oMath xmlns:m="http://schemas.openxmlformats.org/officeDocument/2006/math">
                    <m:f>
                      <m:fPr>
                        <m:ctrlPr>
                          <a:rPr lang="id-ID" sz="1700" i="1">
                            <a:latin typeface="Cambria Math"/>
                          </a:rPr>
                        </m:ctrlPr>
                      </m:fPr>
                      <m:num>
                        <m:r>
                          <a:rPr lang="id-ID" sz="1700" i="1">
                            <a:latin typeface="Cambria Math"/>
                          </a:rPr>
                          <m:t>h</m:t>
                        </m:r>
                      </m:num>
                      <m:den>
                        <m:rad>
                          <m:radPr>
                            <m:degHide m:val="on"/>
                            <m:ctrlPr>
                              <a:rPr lang="id-ID" sz="1700" i="1">
                                <a:latin typeface="Cambria Math"/>
                              </a:rPr>
                            </m:ctrlPr>
                          </m:radPr>
                          <m:deg/>
                          <m:e>
                            <m:sSub>
                              <m:sSubPr>
                                <m:ctrlPr>
                                  <a:rPr lang="id-ID" sz="1700" i="1">
                                    <a:latin typeface="Cambria Math"/>
                                  </a:rPr>
                                </m:ctrlPr>
                              </m:sSubPr>
                              <m:e>
                                <m:r>
                                  <a:rPr lang="id-ID" sz="1700" i="1">
                                    <a:latin typeface="Cambria Math"/>
                                  </a:rPr>
                                  <m:t>𝜀</m:t>
                                </m:r>
                              </m:e>
                              <m:sub>
                                <m:r>
                                  <a:rPr lang="id-ID" sz="1700" i="1">
                                    <a:latin typeface="Cambria Math"/>
                                  </a:rPr>
                                  <m:t>𝑟</m:t>
                                </m:r>
                              </m:sub>
                            </m:sSub>
                          </m:e>
                        </m:rad>
                      </m:den>
                    </m:f>
                  </m:oMath>
                </a14:m>
                <a:r>
                  <a:rPr lang="id-ID" sz="1700" dirty="0">
                    <a:latin typeface="Times New Roman" panose="02020603050405020304" pitchFamily="18" charset="0"/>
                    <a:cs typeface="Times New Roman" panose="02020603050405020304" pitchFamily="18" charset="0"/>
                  </a:rPr>
                  <a:t> (mm)</a:t>
                </a:r>
              </a:p>
              <a:p>
                <a:pPr marL="76200" indent="0">
                  <a:buNone/>
                </a:pPr>
                <a14:m>
                  <m:oMath xmlns:m="http://schemas.openxmlformats.org/officeDocument/2006/math">
                    <m:sSub>
                      <m:sSubPr>
                        <m:ctrlPr>
                          <a:rPr lang="id-ID" sz="1700" i="1">
                            <a:latin typeface="Cambria Math"/>
                          </a:rPr>
                        </m:ctrlPr>
                      </m:sSubPr>
                      <m:e>
                        <m:r>
                          <a:rPr lang="id-ID" sz="1700" i="1">
                            <a:latin typeface="Cambria Math"/>
                          </a:rPr>
                          <m:t>𝑎</m:t>
                        </m:r>
                      </m:e>
                      <m:sub>
                        <m:r>
                          <a:rPr lang="id-ID" sz="1700" i="1">
                            <a:latin typeface="Cambria Math"/>
                          </a:rPr>
                          <m:t>𝑒𝑓𝑓</m:t>
                        </m:r>
                      </m:sub>
                    </m:sSub>
                  </m:oMath>
                </a14:m>
                <a:r>
                  <a:rPr lang="id-ID" sz="1700" dirty="0">
                    <a:latin typeface="Times New Roman" panose="02020603050405020304" pitchFamily="18" charset="0"/>
                    <a:cs typeface="Times New Roman" panose="02020603050405020304" pitchFamily="18" charset="0"/>
                  </a:rPr>
                  <a:t> = 26,5 + </a:t>
                </a:r>
                <a14:m>
                  <m:oMath xmlns:m="http://schemas.openxmlformats.org/officeDocument/2006/math">
                    <m:f>
                      <m:fPr>
                        <m:ctrlPr>
                          <a:rPr lang="id-ID" sz="1700" i="1">
                            <a:latin typeface="Cambria Math"/>
                          </a:rPr>
                        </m:ctrlPr>
                      </m:fPr>
                      <m:num>
                        <m:r>
                          <a:rPr lang="id-ID" sz="1700" i="1">
                            <a:latin typeface="Cambria Math"/>
                          </a:rPr>
                          <m:t>1,6</m:t>
                        </m:r>
                      </m:num>
                      <m:den>
                        <m:rad>
                          <m:radPr>
                            <m:degHide m:val="on"/>
                            <m:ctrlPr>
                              <a:rPr lang="id-ID" sz="1700" i="1">
                                <a:latin typeface="Cambria Math"/>
                              </a:rPr>
                            </m:ctrlPr>
                          </m:radPr>
                          <m:deg/>
                          <m:e>
                            <m:r>
                              <a:rPr lang="id-ID" sz="1700" i="1">
                                <a:latin typeface="Cambria Math"/>
                              </a:rPr>
                              <m:t>4,4</m:t>
                            </m:r>
                          </m:e>
                        </m:rad>
                      </m:den>
                    </m:f>
                  </m:oMath>
                </a14:m>
                <a:r>
                  <a:rPr lang="id-ID" sz="1700" dirty="0">
                    <a:latin typeface="Times New Roman" panose="02020603050405020304" pitchFamily="18" charset="0"/>
                    <a:cs typeface="Times New Roman" panose="02020603050405020304" pitchFamily="18" charset="0"/>
                  </a:rPr>
                  <a:t> </a:t>
                </a:r>
              </a:p>
              <a:p>
                <a:pPr marL="76200" indent="0">
                  <a:buNone/>
                </a:pPr>
                <a14:m>
                  <m:oMath xmlns:m="http://schemas.openxmlformats.org/officeDocument/2006/math">
                    <m:sSub>
                      <m:sSubPr>
                        <m:ctrlPr>
                          <a:rPr lang="id-ID" sz="1700" i="1">
                            <a:latin typeface="Cambria Math"/>
                          </a:rPr>
                        </m:ctrlPr>
                      </m:sSubPr>
                      <m:e>
                        <m:r>
                          <a:rPr lang="id-ID" sz="1700" i="1">
                            <a:latin typeface="Cambria Math"/>
                          </a:rPr>
                          <m:t>𝑎</m:t>
                        </m:r>
                      </m:e>
                      <m:sub>
                        <m:r>
                          <a:rPr lang="id-ID" sz="1700" i="1">
                            <a:latin typeface="Cambria Math"/>
                          </a:rPr>
                          <m:t>𝑒𝑓𝑓</m:t>
                        </m:r>
                      </m:sub>
                    </m:sSub>
                  </m:oMath>
                </a14:m>
                <a:r>
                  <a:rPr lang="id-ID" sz="1700" dirty="0">
                    <a:latin typeface="Times New Roman" panose="02020603050405020304" pitchFamily="18" charset="0"/>
                    <a:cs typeface="Times New Roman" panose="02020603050405020304" pitchFamily="18" charset="0"/>
                  </a:rPr>
                  <a:t> = 26,5 + 0,7627</a:t>
                </a:r>
              </a:p>
              <a:p>
                <a:pPr marL="76200" indent="0">
                  <a:buNone/>
                </a:pPr>
                <a14:m>
                  <m:oMath xmlns:m="http://schemas.openxmlformats.org/officeDocument/2006/math">
                    <m:sSub>
                      <m:sSubPr>
                        <m:ctrlPr>
                          <a:rPr lang="id-ID" sz="1700" i="1">
                            <a:latin typeface="Cambria Math"/>
                          </a:rPr>
                        </m:ctrlPr>
                      </m:sSubPr>
                      <m:e>
                        <m:r>
                          <a:rPr lang="id-ID" sz="1700" i="1">
                            <a:latin typeface="Cambria Math"/>
                          </a:rPr>
                          <m:t>𝑎</m:t>
                        </m:r>
                      </m:e>
                      <m:sub>
                        <m:r>
                          <a:rPr lang="id-ID" sz="1700" i="1">
                            <a:latin typeface="Cambria Math"/>
                          </a:rPr>
                          <m:t>𝑒𝑓𝑓</m:t>
                        </m:r>
                      </m:sub>
                    </m:sSub>
                  </m:oMath>
                </a14:m>
                <a:r>
                  <a:rPr lang="id-ID" sz="1700" dirty="0">
                    <a:latin typeface="Times New Roman" panose="02020603050405020304" pitchFamily="18" charset="0"/>
                    <a:cs typeface="Times New Roman" panose="02020603050405020304" pitchFamily="18" charset="0"/>
                  </a:rPr>
                  <a:t> = 27,2627 mm</a:t>
                </a:r>
              </a:p>
              <a:p>
                <a:pPr marL="76200" indent="0">
                  <a:buNone/>
                </a:pPr>
                <a:endParaRPr lang="id-ID" sz="1800" dirty="0">
                  <a:latin typeface="Times New Roman" panose="02020603050405020304" pitchFamily="18" charset="0"/>
                  <a:cs typeface="Times New Roman" panose="020206030504050203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107504" y="0"/>
                <a:ext cx="6732240" cy="3031200"/>
              </a:xfrm>
              <a:blipFill rotWithShape="1">
                <a:blip r:embed="rId2"/>
                <a:stretch>
                  <a:fillRect b="-73441"/>
                </a:stretch>
              </a:blipFill>
            </p:spPr>
            <p:txBody>
              <a:bodyPr/>
              <a:lstStyle/>
              <a:p>
                <a:r>
                  <a:rPr lang="id-ID">
                    <a:noFill/>
                  </a:rPr>
                  <a:t> </a:t>
                </a:r>
              </a:p>
            </p:txBody>
          </p:sp>
        </mc:Fallback>
      </mc:AlternateContent>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082708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23478"/>
                <a:ext cx="6912768" cy="2392386"/>
              </a:xfrm>
              <a:prstGeom prst="rect">
                <a:avLst/>
              </a:prstGeom>
            </p:spPr>
            <p:txBody>
              <a:bodyPr wrap="square">
                <a:spAutoFit/>
              </a:bodyPr>
              <a:lstStyle/>
              <a:p>
                <a:pPr lvl="0"/>
                <a:r>
                  <a:rPr lang="id-ID" sz="1800" dirty="0">
                    <a:solidFill>
                      <a:schemeClr val="bg2"/>
                    </a:solidFill>
                    <a:latin typeface="Times New Roman" panose="02020603050405020304" pitchFamily="18" charset="0"/>
                    <a:cs typeface="Times New Roman" panose="02020603050405020304" pitchFamily="18" charset="0"/>
                  </a:rPr>
                  <a:t>Menentukan Jarak antar </a:t>
                </a:r>
                <a:r>
                  <a:rPr lang="id-ID" sz="1800" dirty="0" smtClean="0">
                    <a:solidFill>
                      <a:schemeClr val="bg2"/>
                    </a:solidFill>
                    <a:latin typeface="Times New Roman" panose="02020603050405020304" pitchFamily="18" charset="0"/>
                    <a:cs typeface="Times New Roman" panose="02020603050405020304" pitchFamily="18" charset="0"/>
                  </a:rPr>
                  <a:t>Elemen</a:t>
                </a:r>
              </a:p>
              <a:p>
                <a:pPr lvl="0"/>
                <a:endParaRPr lang="id-ID" sz="1800" dirty="0">
                  <a:latin typeface="Times New Roman" panose="02020603050405020304" pitchFamily="18" charset="0"/>
                  <a:cs typeface="Times New Roman" panose="02020603050405020304" pitchFamily="18" charset="0"/>
                </a:endParaRPr>
              </a:p>
              <a:p>
                <a:r>
                  <a:rPr lang="id-ID" sz="1800" dirty="0" smtClean="0">
                    <a:solidFill>
                      <a:schemeClr val="tx1"/>
                    </a:solidFill>
                    <a:latin typeface="Times New Roman" panose="02020603050405020304" pitchFamily="18" charset="0"/>
                    <a:cs typeface="Times New Roman" panose="02020603050405020304" pitchFamily="18" charset="0"/>
                  </a:rPr>
                  <a:t>Jarak antar elemen ini dapat di atur untuk mendapatkan hasil yang optimal. Adapun jarak antar elemen :</a:t>
                </a:r>
              </a:p>
              <a:p>
                <a:r>
                  <a:rPr lang="id-ID" sz="1800"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f>
                      <m:fPr>
                        <m:ctrlPr>
                          <a:rPr lang="id-ID" sz="1800" i="1">
                            <a:solidFill>
                              <a:schemeClr val="tx1"/>
                            </a:solidFill>
                            <a:latin typeface="Cambria Math"/>
                          </a:rPr>
                        </m:ctrlPr>
                      </m:fPr>
                      <m:num>
                        <m:r>
                          <a:rPr lang="id-ID" sz="1800" i="1">
                            <a:solidFill>
                              <a:schemeClr val="tx1"/>
                            </a:solidFill>
                            <a:latin typeface="Cambria Math"/>
                          </a:rPr>
                          <m:t>𝑐</m:t>
                        </m:r>
                      </m:num>
                      <m:den>
                        <m:r>
                          <a:rPr lang="id-ID" sz="1800" i="1">
                            <a:solidFill>
                              <a:schemeClr val="tx1"/>
                            </a:solidFill>
                            <a:latin typeface="Cambria Math"/>
                          </a:rPr>
                          <m:t>4</m:t>
                        </m:r>
                        <m:sSub>
                          <m:sSubPr>
                            <m:ctrlPr>
                              <a:rPr lang="id-ID" sz="1800" i="1">
                                <a:solidFill>
                                  <a:schemeClr val="tx1"/>
                                </a:solidFill>
                                <a:latin typeface="Cambria Math"/>
                              </a:rPr>
                            </m:ctrlPr>
                          </m:sSubPr>
                          <m:e>
                            <m:r>
                              <a:rPr lang="id-ID" sz="1800" i="1">
                                <a:solidFill>
                                  <a:schemeClr val="tx1"/>
                                </a:solidFill>
                                <a:latin typeface="Cambria Math"/>
                              </a:rPr>
                              <m:t>𝑓</m:t>
                            </m:r>
                          </m:e>
                          <m:sub>
                            <m:r>
                              <a:rPr lang="id-ID" sz="1800" i="1">
                                <a:solidFill>
                                  <a:schemeClr val="tx1"/>
                                </a:solidFill>
                                <a:latin typeface="Cambria Math"/>
                              </a:rPr>
                              <m:t>𝑟</m:t>
                            </m:r>
                          </m:sub>
                        </m:sSub>
                        <m:r>
                          <a:rPr lang="id-ID" sz="1800" i="1">
                            <a:solidFill>
                              <a:schemeClr val="tx1"/>
                            </a:solidFill>
                            <a:latin typeface="Cambria Math"/>
                          </a:rPr>
                          <m:t> </m:t>
                        </m:r>
                      </m:den>
                    </m:f>
                  </m:oMath>
                </a14:m>
                <a:endParaRPr lang="id-ID" sz="1800" dirty="0">
                  <a:solidFill>
                    <a:schemeClr val="tx1"/>
                  </a:solidFill>
                  <a:latin typeface="Times New Roman" panose="02020603050405020304" pitchFamily="18" charset="0"/>
                  <a:cs typeface="Times New Roman" panose="02020603050405020304" pitchFamily="18" charset="0"/>
                </a:endParaRPr>
              </a:p>
              <a:p>
                <a:r>
                  <a:rPr lang="id-ID" sz="1800"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f>
                      <m:fPr>
                        <m:ctrlPr>
                          <a:rPr lang="id-ID" sz="1800" i="1">
                            <a:solidFill>
                              <a:schemeClr val="tx1"/>
                            </a:solidFill>
                            <a:latin typeface="Cambria Math"/>
                          </a:rPr>
                        </m:ctrlPr>
                      </m:fPr>
                      <m:num>
                        <m:r>
                          <a:rPr lang="id-ID" sz="1800" i="1">
                            <a:solidFill>
                              <a:schemeClr val="tx1"/>
                            </a:solidFill>
                            <a:latin typeface="Cambria Math"/>
                          </a:rPr>
                          <m:t>3 </m:t>
                        </m:r>
                        <m:r>
                          <a:rPr lang="id-ID" sz="1800" i="1">
                            <a:solidFill>
                              <a:schemeClr val="tx1"/>
                            </a:solidFill>
                            <a:latin typeface="Cambria Math"/>
                          </a:rPr>
                          <m:t>𝑥</m:t>
                        </m:r>
                        <m:r>
                          <a:rPr lang="id-ID" sz="1800" i="1">
                            <a:solidFill>
                              <a:schemeClr val="tx1"/>
                            </a:solidFill>
                            <a:latin typeface="Cambria Math"/>
                          </a:rPr>
                          <m:t> </m:t>
                        </m:r>
                        <m:sSup>
                          <m:sSupPr>
                            <m:ctrlPr>
                              <a:rPr lang="id-ID" sz="1800" i="1">
                                <a:solidFill>
                                  <a:schemeClr val="tx1"/>
                                </a:solidFill>
                                <a:latin typeface="Cambria Math"/>
                              </a:rPr>
                            </m:ctrlPr>
                          </m:sSupPr>
                          <m:e>
                            <m:r>
                              <a:rPr lang="id-ID" sz="1800" i="1">
                                <a:solidFill>
                                  <a:schemeClr val="tx1"/>
                                </a:solidFill>
                                <a:latin typeface="Cambria Math"/>
                              </a:rPr>
                              <m:t>10</m:t>
                            </m:r>
                          </m:e>
                          <m:sup>
                            <m:r>
                              <a:rPr lang="id-ID" sz="1800" i="1">
                                <a:solidFill>
                                  <a:schemeClr val="tx1"/>
                                </a:solidFill>
                                <a:latin typeface="Cambria Math"/>
                              </a:rPr>
                              <m:t>8</m:t>
                            </m:r>
                          </m:sup>
                        </m:sSup>
                      </m:num>
                      <m:den>
                        <m:r>
                          <a:rPr lang="id-ID" sz="1800" i="1">
                            <a:solidFill>
                              <a:schemeClr val="tx1"/>
                            </a:solidFill>
                            <a:latin typeface="Cambria Math"/>
                          </a:rPr>
                          <m:t>4 </m:t>
                        </m:r>
                        <m:r>
                          <a:rPr lang="id-ID" sz="1800" i="1">
                            <a:solidFill>
                              <a:schemeClr val="tx1"/>
                            </a:solidFill>
                            <a:latin typeface="Cambria Math"/>
                          </a:rPr>
                          <m:t>𝑥</m:t>
                        </m:r>
                        <m:r>
                          <a:rPr lang="id-ID" sz="1800" i="1">
                            <a:solidFill>
                              <a:schemeClr val="tx1"/>
                            </a:solidFill>
                            <a:latin typeface="Cambria Math"/>
                          </a:rPr>
                          <m:t> 3,6 </m:t>
                        </m:r>
                        <m:r>
                          <a:rPr lang="id-ID" sz="1800" i="1">
                            <a:solidFill>
                              <a:schemeClr val="tx1"/>
                            </a:solidFill>
                            <a:latin typeface="Cambria Math"/>
                          </a:rPr>
                          <m:t>𝑥</m:t>
                        </m:r>
                        <m:r>
                          <a:rPr lang="id-ID" sz="1800" i="1">
                            <a:solidFill>
                              <a:schemeClr val="tx1"/>
                            </a:solidFill>
                            <a:latin typeface="Cambria Math"/>
                          </a:rPr>
                          <m:t> </m:t>
                        </m:r>
                        <m:sSup>
                          <m:sSupPr>
                            <m:ctrlPr>
                              <a:rPr lang="id-ID" sz="1800" i="1">
                                <a:solidFill>
                                  <a:schemeClr val="tx1"/>
                                </a:solidFill>
                                <a:latin typeface="Cambria Math"/>
                              </a:rPr>
                            </m:ctrlPr>
                          </m:sSupPr>
                          <m:e>
                            <m:r>
                              <a:rPr lang="id-ID" sz="1800" i="1">
                                <a:solidFill>
                                  <a:schemeClr val="tx1"/>
                                </a:solidFill>
                                <a:latin typeface="Cambria Math"/>
                              </a:rPr>
                              <m:t>10</m:t>
                            </m:r>
                          </m:e>
                          <m:sup>
                            <m:r>
                              <a:rPr lang="id-ID" sz="1800" i="1">
                                <a:solidFill>
                                  <a:schemeClr val="tx1"/>
                                </a:solidFill>
                                <a:latin typeface="Cambria Math"/>
                              </a:rPr>
                              <m:t>9</m:t>
                            </m:r>
                          </m:sup>
                        </m:sSup>
                        <m:r>
                          <a:rPr lang="id-ID" sz="1800" i="1">
                            <a:solidFill>
                              <a:schemeClr val="tx1"/>
                            </a:solidFill>
                            <a:latin typeface="Cambria Math"/>
                          </a:rPr>
                          <m:t> </m:t>
                        </m:r>
                      </m:den>
                    </m:f>
                  </m:oMath>
                </a14:m>
                <a:endParaRPr lang="id-ID" sz="1800" dirty="0">
                  <a:solidFill>
                    <a:schemeClr val="tx1"/>
                  </a:solidFill>
                  <a:latin typeface="Times New Roman" panose="02020603050405020304" pitchFamily="18" charset="0"/>
                  <a:cs typeface="Times New Roman" panose="02020603050405020304" pitchFamily="18" charset="0"/>
                </a:endParaRPr>
              </a:p>
              <a:p>
                <a:r>
                  <a:rPr lang="id-ID" sz="1800" dirty="0">
                    <a:solidFill>
                      <a:schemeClr val="tx1"/>
                    </a:solidFill>
                    <a:latin typeface="Times New Roman" panose="02020603050405020304" pitchFamily="18" charset="0"/>
                    <a:cs typeface="Times New Roman" panose="02020603050405020304" pitchFamily="18" charset="0"/>
                  </a:rPr>
                  <a:t>d = 0,0208 m → 20,8 mm</a:t>
                </a:r>
              </a:p>
            </p:txBody>
          </p:sp>
        </mc:Choice>
        <mc:Fallback xmlns="">
          <p:sp>
            <p:nvSpPr>
              <p:cNvPr id="4" name="Rectangle 3"/>
              <p:cNvSpPr>
                <a:spLocks noRot="1" noChangeAspect="1" noMove="1" noResize="1" noEditPoints="1" noAdjustHandles="1" noChangeArrowheads="1" noChangeShapeType="1" noTextEdit="1"/>
              </p:cNvSpPr>
              <p:nvPr/>
            </p:nvSpPr>
            <p:spPr>
              <a:xfrm>
                <a:off x="0" y="123478"/>
                <a:ext cx="6912768" cy="2392386"/>
              </a:xfrm>
              <a:prstGeom prst="rect">
                <a:avLst/>
              </a:prstGeom>
              <a:blipFill rotWithShape="1">
                <a:blip r:embed="rId2"/>
                <a:stretch>
                  <a:fillRect l="-705" t="-1272" b="-3053"/>
                </a:stretch>
              </a:blipFill>
            </p:spPr>
            <p:txBody>
              <a:bodyPr/>
              <a:lstStyle/>
              <a:p>
                <a:r>
                  <a:rPr lang="id-ID">
                    <a:noFill/>
                  </a:rPr>
                  <a:t> </a:t>
                </a:r>
              </a:p>
            </p:txBody>
          </p:sp>
        </mc:Fallback>
      </mc:AlternateContent>
    </p:spTree>
    <p:extLst>
      <p:ext uri="{BB962C8B-B14F-4D97-AF65-F5344CB8AC3E}">
        <p14:creationId xmlns:p14="http://schemas.microsoft.com/office/powerpoint/2010/main" val="2929094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mc:AlternateContent xmlns:mc="http://schemas.openxmlformats.org/markup-compatibility/2006" xmlns:a14="http://schemas.microsoft.com/office/drawing/2010/main">
        <mc:Choice Requires="a14">
          <p:sp>
            <p:nvSpPr>
              <p:cNvPr id="2" name="Rectangle 1"/>
              <p:cNvSpPr/>
              <p:nvPr/>
            </p:nvSpPr>
            <p:spPr>
              <a:xfrm>
                <a:off x="467544" y="51470"/>
                <a:ext cx="6048672" cy="5074081"/>
              </a:xfrm>
              <a:prstGeom prst="rect">
                <a:avLst/>
              </a:prstGeom>
            </p:spPr>
            <p:txBody>
              <a:bodyPr wrap="square">
                <a:spAutoFit/>
              </a:bodyPr>
              <a:lstStyle/>
              <a:p>
                <a:pPr marL="342900" lvl="0" indent="-342900">
                  <a:lnSpc>
                    <a:spcPct val="115000"/>
                  </a:lnSpc>
                  <a:spcAft>
                    <a:spcPts val="1000"/>
                  </a:spcAft>
                  <a:buFont typeface="Symbol"/>
                  <a:buChar char=""/>
                </a:pPr>
                <a:r>
                  <a:rPr lang="id-ID" sz="1600" b="1" dirty="0" smtClean="0">
                    <a:solidFill>
                      <a:schemeClr val="bg2"/>
                    </a:solidFill>
                    <a:latin typeface="Times New Roman" panose="02020603050405020304" pitchFamily="18" charset="0"/>
                    <a:ea typeface="Calibri"/>
                    <a:cs typeface="Times New Roman" panose="02020603050405020304" pitchFamily="18" charset="0"/>
                  </a:rPr>
                  <a:t>Lebar Saluran Pencatu 50Ω:</a:t>
                </a:r>
                <a:endParaRPr lang="id-ID" b="1" dirty="0">
                  <a:solidFill>
                    <a:schemeClr val="bg2"/>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B</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1</a:t>
                </a:r>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𝟔𝟎</m:t>
                        </m:r>
                        <m:r>
                          <a:rPr lang="id-ID" sz="1600" b="1" i="1">
                            <a:solidFill>
                              <a:schemeClr val="tx1"/>
                            </a:solidFill>
                            <a:effectLst/>
                            <a:latin typeface="Cambria Math"/>
                            <a:ea typeface="Calibri"/>
                            <a:cs typeface="Times New Roman"/>
                          </a:rPr>
                          <m:t> </m:t>
                        </m:r>
                        <m:sSup>
                          <m:sSupPr>
                            <m:ctrlPr>
                              <a:rPr lang="id-ID" sz="1600" b="1" i="1">
                                <a:solidFill>
                                  <a:schemeClr val="tx1"/>
                                </a:solidFill>
                                <a:effectLst/>
                                <a:latin typeface="Cambria Math"/>
                                <a:ea typeface="Calibri"/>
                                <a:cs typeface="Times New Roman"/>
                              </a:rPr>
                            </m:ctrlPr>
                          </m:sSupPr>
                          <m:e>
                            <m:r>
                              <a:rPr lang="id-ID" sz="1600" b="1" i="1">
                                <a:solidFill>
                                  <a:schemeClr val="tx1"/>
                                </a:solidFill>
                                <a:effectLst/>
                                <a:latin typeface="Cambria Math"/>
                                <a:ea typeface="Calibri"/>
                                <a:cs typeface="Times New Roman"/>
                              </a:rPr>
                              <m:t>𝝅</m:t>
                            </m:r>
                          </m:e>
                          <m:sup>
                            <m:r>
                              <a:rPr lang="id-ID" sz="1600" b="1" i="1">
                                <a:solidFill>
                                  <a:schemeClr val="tx1"/>
                                </a:solidFill>
                                <a:effectLst/>
                                <a:latin typeface="Cambria Math"/>
                                <a:ea typeface="Calibri"/>
                                <a:cs typeface="Times New Roman"/>
                              </a:rPr>
                              <m:t>𝟐</m:t>
                            </m:r>
                          </m:sup>
                        </m:sSup>
                      </m:num>
                      <m:den>
                        <m:r>
                          <a:rPr lang="id-ID" sz="1600" b="1" i="1">
                            <a:solidFill>
                              <a:schemeClr val="tx1"/>
                            </a:solidFill>
                            <a:effectLst/>
                            <a:latin typeface="Cambria Math"/>
                            <a:ea typeface="Calibri"/>
                            <a:cs typeface="Times New Roman"/>
                          </a:rPr>
                          <m:t>𝒁𝒐</m:t>
                        </m:r>
                        <m:r>
                          <a:rPr lang="id-ID" sz="1600" b="1" i="1">
                            <a:solidFill>
                              <a:schemeClr val="tx1"/>
                            </a:solidFill>
                            <a:effectLst/>
                            <a:latin typeface="Cambria Math"/>
                            <a:ea typeface="Calibri"/>
                            <a:cs typeface="Times New Roman"/>
                          </a:rPr>
                          <m:t> </m:t>
                        </m:r>
                        <m:rad>
                          <m:radPr>
                            <m:degHide m:val="on"/>
                            <m:ctrlPr>
                              <a:rPr lang="id-ID" sz="1600" b="1" i="1">
                                <a:solidFill>
                                  <a:schemeClr val="tx1"/>
                                </a:solidFill>
                                <a:effectLst/>
                                <a:latin typeface="Cambria Math"/>
                                <a:ea typeface="Calibri"/>
                                <a:cs typeface="Times New Roman"/>
                              </a:rPr>
                            </m:ctrlPr>
                          </m:radPr>
                          <m:deg/>
                          <m:e>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e>
                        </m:rad>
                      </m:den>
                    </m:f>
                  </m:oMath>
                </a14:m>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B</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1</a:t>
                </a:r>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𝟔𝟎</m:t>
                        </m:r>
                        <m:r>
                          <a:rPr lang="id-ID" sz="1600" b="1" i="1">
                            <a:solidFill>
                              <a:schemeClr val="tx1"/>
                            </a:solidFill>
                            <a:effectLst/>
                            <a:latin typeface="Cambria Math"/>
                            <a:ea typeface="Calibri"/>
                            <a:cs typeface="Times New Roman"/>
                          </a:rPr>
                          <m:t> </m:t>
                        </m:r>
                        <m:sSup>
                          <m:sSupPr>
                            <m:ctrlPr>
                              <a:rPr lang="id-ID" sz="1600" b="1" i="1">
                                <a:solidFill>
                                  <a:schemeClr val="tx1"/>
                                </a:solidFill>
                                <a:effectLst/>
                                <a:latin typeface="Cambria Math"/>
                                <a:ea typeface="Calibri"/>
                                <a:cs typeface="Times New Roman"/>
                              </a:rPr>
                            </m:ctrlPr>
                          </m:sSupPr>
                          <m:e>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𝟑</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𝟏𝟒</m:t>
                            </m:r>
                            <m:r>
                              <a:rPr lang="id-ID" sz="1600" b="1" i="1">
                                <a:solidFill>
                                  <a:schemeClr val="tx1"/>
                                </a:solidFill>
                                <a:effectLst/>
                                <a:latin typeface="Cambria Math"/>
                                <a:ea typeface="Calibri"/>
                                <a:cs typeface="Times New Roman"/>
                              </a:rPr>
                              <m:t>)</m:t>
                            </m:r>
                          </m:e>
                          <m:sup>
                            <m:r>
                              <a:rPr lang="id-ID" sz="1600" b="1" i="1">
                                <a:solidFill>
                                  <a:schemeClr val="tx1"/>
                                </a:solidFill>
                                <a:effectLst/>
                                <a:latin typeface="Cambria Math"/>
                                <a:ea typeface="Calibri"/>
                                <a:cs typeface="Times New Roman"/>
                              </a:rPr>
                              <m:t>𝟐</m:t>
                            </m:r>
                          </m:sup>
                        </m:sSup>
                      </m:num>
                      <m:den>
                        <m:r>
                          <a:rPr lang="id-ID" sz="1600" b="1" i="1">
                            <a:solidFill>
                              <a:schemeClr val="tx1"/>
                            </a:solidFill>
                            <a:effectLst/>
                            <a:latin typeface="Cambria Math"/>
                            <a:ea typeface="Calibri"/>
                            <a:cs typeface="Times New Roman"/>
                          </a:rPr>
                          <m:t>𝟓𝟎</m:t>
                        </m:r>
                        <m:r>
                          <a:rPr lang="id-ID" sz="1600" b="1" i="1">
                            <a:solidFill>
                              <a:schemeClr val="tx1"/>
                            </a:solidFill>
                            <a:effectLst/>
                            <a:latin typeface="Cambria Math"/>
                            <a:ea typeface="Calibri"/>
                            <a:cs typeface="Times New Roman"/>
                          </a:rPr>
                          <m:t> </m:t>
                        </m:r>
                        <m:rad>
                          <m:radPr>
                            <m:degHide m:val="on"/>
                            <m:ctrlPr>
                              <a:rPr lang="id-ID" sz="1600" b="1" i="1">
                                <a:solidFill>
                                  <a:schemeClr val="tx1"/>
                                </a:solidFill>
                                <a:effectLst/>
                                <a:latin typeface="Cambria Math"/>
                                <a:ea typeface="Calibri"/>
                                <a:cs typeface="Times New Roman"/>
                              </a:rPr>
                            </m:ctrlPr>
                          </m:radPr>
                          <m:deg/>
                          <m:e>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e>
                        </m:rad>
                      </m:den>
                    </m:f>
                  </m:oMath>
                </a14:m>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B</a:t>
                </a:r>
                <a:r>
                  <a:rPr lang="id-ID" sz="1600" b="1" baseline="-25000" dirty="0">
                    <a:solidFill>
                      <a:schemeClr val="tx1"/>
                    </a:solidFill>
                    <a:latin typeface="Times New Roman" panose="02020603050405020304" pitchFamily="18" charset="0"/>
                    <a:ea typeface="Calibri"/>
                    <a:cs typeface="Times New Roman" panose="02020603050405020304" pitchFamily="18" charset="0"/>
                  </a:rPr>
                  <a:t>1 </a:t>
                </a:r>
                <a:r>
                  <a:rPr lang="id-ID" sz="1600" b="1" dirty="0">
                    <a:solidFill>
                      <a:schemeClr val="tx1"/>
                    </a:solidFill>
                    <a:latin typeface="Times New Roman" panose="02020603050405020304" pitchFamily="18" charset="0"/>
                    <a:ea typeface="Calibri"/>
                    <a:cs typeface="Times New Roman" panose="02020603050405020304" pitchFamily="18" charset="0"/>
                  </a:rPr>
                  <a:t>= 5,64</a:t>
                </a:r>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u="sng" dirty="0">
                    <a:solidFill>
                      <a:schemeClr val="tx1"/>
                    </a:solidFill>
                    <a:latin typeface="Times New Roman" panose="02020603050405020304" pitchFamily="18" charset="0"/>
                    <a:ea typeface="Calibri"/>
                    <a:cs typeface="Times New Roman" panose="02020603050405020304" pitchFamily="18" charset="0"/>
                  </a:rPr>
                  <a:t>Maka,</a:t>
                </a:r>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1 </a:t>
                </a:r>
                <a:r>
                  <a:rPr lang="id-ID" sz="1600" b="1" dirty="0">
                    <a:solidFill>
                      <a:schemeClr val="tx1"/>
                    </a:solidFill>
                    <a:effectLst/>
                    <a:latin typeface="Times New Roman" panose="02020603050405020304" pitchFamily="18" charset="0"/>
                    <a:ea typeface="Calibri"/>
                    <a:cs typeface="Times New Roman" panose="02020603050405020304" pitchFamily="18" charset="0"/>
                  </a:rPr>
                  <a:t>=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m:t>
                        </m:r>
                        <m:r>
                          <a:rPr lang="id-ID" sz="1600" b="1" i="1">
                            <a:solidFill>
                              <a:schemeClr val="tx1"/>
                            </a:solidFill>
                            <a:effectLst/>
                            <a:latin typeface="Cambria Math"/>
                            <a:ea typeface="Calibri"/>
                            <a:cs typeface="Times New Roman"/>
                          </a:rPr>
                          <m:t>𝒉</m:t>
                        </m:r>
                      </m:num>
                      <m:den>
                        <m:r>
                          <a:rPr lang="id-ID" sz="1600" b="1" i="1">
                            <a:solidFill>
                              <a:schemeClr val="tx1"/>
                            </a:solidFill>
                            <a:effectLst/>
                            <a:latin typeface="Cambria Math"/>
                            <a:ea typeface="Calibri"/>
                            <a:cs typeface="Times New Roman"/>
                          </a:rPr>
                          <m:t>𝝅</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B -1 –ln (2B - 1) + </a:t>
                </a:r>
                <a14:m>
                  <m:oMath xmlns:m="http://schemas.openxmlformats.org/officeDocument/2006/math">
                    <m:f>
                      <m:fPr>
                        <m:ctrlPr>
                          <a:rPr lang="id-ID" sz="1600" b="1" i="1">
                            <a:solidFill>
                              <a:schemeClr val="tx1"/>
                            </a:solidFill>
                            <a:effectLst/>
                            <a:latin typeface="Cambria Math"/>
                            <a:ea typeface="Calibri"/>
                            <a:cs typeface="Times New Roman"/>
                          </a:rPr>
                        </m:ctrlPr>
                      </m:fPr>
                      <m:num>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𝟏</m:t>
                        </m:r>
                      </m:num>
                      <m:den>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m:t>
                        </m:r>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ln (B - 1) + 0,39 -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𝟎</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𝟔𝟏</m:t>
                        </m:r>
                      </m:num>
                      <m:den>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1 </a:t>
                </a:r>
                <a:r>
                  <a:rPr lang="id-ID" sz="1600" b="1" dirty="0">
                    <a:solidFill>
                      <a:schemeClr val="tx1"/>
                    </a:solidFill>
                    <a:effectLst/>
                    <a:latin typeface="Times New Roman" panose="02020603050405020304" pitchFamily="18" charset="0"/>
                    <a:ea typeface="Calibri"/>
                    <a:cs typeface="Times New Roman" panose="02020603050405020304" pitchFamily="18" charset="0"/>
                  </a:rPr>
                  <a:t>=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  </m:t>
                        </m:r>
                        <m:r>
                          <a:rPr lang="id-ID" sz="1600" b="1" i="1">
                            <a:solidFill>
                              <a:schemeClr val="tx1"/>
                            </a:solidFill>
                            <a:effectLst/>
                            <a:latin typeface="Cambria Math"/>
                            <a:ea typeface="Calibri"/>
                            <a:cs typeface="Times New Roman"/>
                          </a:rPr>
                          <m:t>𝟏</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𝟔</m:t>
                        </m:r>
                      </m:num>
                      <m:den>
                        <m:r>
                          <a:rPr lang="id-ID" sz="1600" b="1" i="1">
                            <a:solidFill>
                              <a:schemeClr val="tx1"/>
                            </a:solidFill>
                            <a:effectLst/>
                            <a:latin typeface="Cambria Math"/>
                            <a:ea typeface="Calibri"/>
                            <a:cs typeface="Times New Roman"/>
                          </a:rPr>
                          <m:t>𝟑</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𝟏𝟒</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5,64-1 –ln (2. 5,64- 1)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 −</m:t>
                        </m:r>
                        <m:r>
                          <a:rPr lang="id-ID" sz="1600" b="1" i="1">
                            <a:solidFill>
                              <a:schemeClr val="tx1"/>
                            </a:solidFill>
                            <a:effectLst/>
                            <a:latin typeface="Cambria Math"/>
                            <a:ea typeface="Calibri"/>
                            <a:cs typeface="Times New Roman"/>
                          </a:rPr>
                          <m:t>𝟏</m:t>
                        </m:r>
                      </m:num>
                      <m:den>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 </m:t>
                        </m:r>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ln (5,64- 1) + 0,39 -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𝟎</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𝟔𝟏</m:t>
                        </m:r>
                      </m:num>
                      <m:den>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latin typeface="Times New Roman" panose="02020603050405020304" pitchFamily="18" charset="0"/>
                    <a:ea typeface="Calibri"/>
                    <a:cs typeface="Times New Roman" panose="02020603050405020304" pitchFamily="18" charset="0"/>
                  </a:rPr>
                  <a:t>1 </a:t>
                </a:r>
                <a:r>
                  <a:rPr lang="id-ID" sz="1600" b="1" dirty="0">
                    <a:solidFill>
                      <a:schemeClr val="tx1"/>
                    </a:solidFill>
                    <a:latin typeface="Times New Roman" panose="02020603050405020304" pitchFamily="18" charset="0"/>
                    <a:ea typeface="Calibri"/>
                    <a:cs typeface="Times New Roman" panose="02020603050405020304" pitchFamily="18" charset="0"/>
                  </a:rPr>
                  <a:t>= 1,02  { 4,64 – ln (10,28) + 0,386 [ ln (4,64) + 0,39 – 0,139 ] }</a:t>
                </a:r>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latin typeface="Times New Roman" panose="02020603050405020304" pitchFamily="18" charset="0"/>
                    <a:ea typeface="Calibri"/>
                    <a:cs typeface="Times New Roman" panose="02020603050405020304" pitchFamily="18" charset="0"/>
                  </a:rPr>
                  <a:t>1 </a:t>
                </a:r>
                <a:r>
                  <a:rPr lang="id-ID" sz="1600" b="1" dirty="0">
                    <a:solidFill>
                      <a:schemeClr val="tx1"/>
                    </a:solidFill>
                    <a:latin typeface="Times New Roman" panose="02020603050405020304" pitchFamily="18" charset="0"/>
                    <a:ea typeface="Calibri"/>
                    <a:cs typeface="Times New Roman" panose="02020603050405020304" pitchFamily="18" charset="0"/>
                  </a:rPr>
                  <a:t>= 1,02 {2,696 (1,786) }</a:t>
                </a:r>
                <a:endParaRPr lang="id-ID"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latin typeface="Times New Roman" panose="02020603050405020304" pitchFamily="18" charset="0"/>
                    <a:ea typeface="Calibri"/>
                    <a:cs typeface="Times New Roman" panose="02020603050405020304" pitchFamily="18" charset="0"/>
                  </a:rPr>
                  <a:t>1 </a:t>
                </a:r>
                <a:r>
                  <a:rPr lang="id-ID" sz="1600" b="1" dirty="0">
                    <a:solidFill>
                      <a:schemeClr val="tx1"/>
                    </a:solidFill>
                    <a:latin typeface="Times New Roman" panose="02020603050405020304" pitchFamily="18" charset="0"/>
                    <a:ea typeface="Calibri"/>
                    <a:cs typeface="Times New Roman" panose="02020603050405020304" pitchFamily="18" charset="0"/>
                  </a:rPr>
                  <a:t>= 4,91 mm→</a:t>
                </a:r>
                <a:r>
                  <a:rPr lang="en-US" sz="1600" b="1" dirty="0">
                    <a:solidFill>
                      <a:schemeClr val="tx1"/>
                    </a:solidFill>
                    <a:latin typeface="Times New Roman" panose="02020603050405020304" pitchFamily="18" charset="0"/>
                    <a:ea typeface="Calibri"/>
                    <a:cs typeface="Times New Roman" panose="02020603050405020304" pitchFamily="18" charset="0"/>
                  </a:rPr>
                  <a:t>5 mm</a:t>
                </a:r>
                <a:endParaRPr lang="id-ID" b="1" dirty="0">
                  <a:solidFill>
                    <a:schemeClr val="tx1"/>
                  </a:solidFill>
                  <a:latin typeface="Times New Roman" panose="02020603050405020304" pitchFamily="18" charset="0"/>
                  <a:ea typeface="Calibri"/>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67544" y="51470"/>
                <a:ext cx="6048672" cy="5074081"/>
              </a:xfrm>
              <a:prstGeom prst="rect">
                <a:avLst/>
              </a:prstGeom>
              <a:blipFill rotWithShape="1">
                <a:blip r:embed="rId2"/>
                <a:stretch>
                  <a:fillRect l="-605" t="-120" b="-120"/>
                </a:stretch>
              </a:blipFill>
            </p:spPr>
            <p:txBody>
              <a:bodyPr/>
              <a:lstStyle/>
              <a:p>
                <a:r>
                  <a:rPr lang="id-ID">
                    <a:noFill/>
                  </a:rPr>
                  <a:t> </a:t>
                </a:r>
              </a:p>
            </p:txBody>
          </p:sp>
        </mc:Fallback>
      </mc:AlternateContent>
    </p:spTree>
    <p:extLst>
      <p:ext uri="{BB962C8B-B14F-4D97-AF65-F5344CB8AC3E}">
        <p14:creationId xmlns:p14="http://schemas.microsoft.com/office/powerpoint/2010/main" val="498958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mc:AlternateContent xmlns:mc="http://schemas.openxmlformats.org/markup-compatibility/2006" xmlns:a14="http://schemas.microsoft.com/office/drawing/2010/main">
        <mc:Choice Requires="a14">
          <p:sp>
            <p:nvSpPr>
              <p:cNvPr id="2" name="Rectangle 1"/>
              <p:cNvSpPr/>
              <p:nvPr/>
            </p:nvSpPr>
            <p:spPr>
              <a:xfrm>
                <a:off x="251520" y="195486"/>
                <a:ext cx="6462464" cy="4753994"/>
              </a:xfrm>
              <a:prstGeom prst="rect">
                <a:avLst/>
              </a:prstGeom>
            </p:spPr>
            <p:txBody>
              <a:bodyPr wrap="square">
                <a:spAutoFit/>
              </a:bodyPr>
              <a:lstStyle/>
              <a:p>
                <a:pPr marL="342900" lvl="0" indent="-342900">
                  <a:lnSpc>
                    <a:spcPct val="115000"/>
                  </a:lnSpc>
                  <a:spcAft>
                    <a:spcPts val="1000"/>
                  </a:spcAft>
                  <a:buFont typeface="Symbol"/>
                  <a:buChar char=""/>
                </a:pPr>
                <a:r>
                  <a:rPr lang="id-ID" sz="1600" b="1" dirty="0" smtClean="0">
                    <a:solidFill>
                      <a:schemeClr val="bg2"/>
                    </a:solidFill>
                    <a:latin typeface="Times New Roman" panose="02020603050405020304" pitchFamily="18" charset="0"/>
                    <a:ea typeface="Calibri"/>
                    <a:cs typeface="Times New Roman" panose="02020603050405020304" pitchFamily="18" charset="0"/>
                  </a:rPr>
                  <a:t>Lebar Saluran Pencatu 70,7Ω:</a:t>
                </a: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B</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2</a:t>
                </a:r>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𝟔𝟎</m:t>
                        </m:r>
                        <m:r>
                          <a:rPr lang="id-ID" sz="1600" b="1" i="1">
                            <a:solidFill>
                              <a:schemeClr val="tx1"/>
                            </a:solidFill>
                            <a:effectLst/>
                            <a:latin typeface="Cambria Math"/>
                            <a:ea typeface="Calibri"/>
                            <a:cs typeface="Times New Roman"/>
                          </a:rPr>
                          <m:t> </m:t>
                        </m:r>
                        <m:sSup>
                          <m:sSupPr>
                            <m:ctrlPr>
                              <a:rPr lang="id-ID" sz="1600" b="1" i="1">
                                <a:solidFill>
                                  <a:schemeClr val="tx1"/>
                                </a:solidFill>
                                <a:effectLst/>
                                <a:latin typeface="Cambria Math"/>
                                <a:ea typeface="Calibri"/>
                                <a:cs typeface="Times New Roman"/>
                              </a:rPr>
                            </m:ctrlPr>
                          </m:sSupPr>
                          <m:e>
                            <m:r>
                              <a:rPr lang="id-ID" sz="1600" b="1" i="1">
                                <a:solidFill>
                                  <a:schemeClr val="tx1"/>
                                </a:solidFill>
                                <a:effectLst/>
                                <a:latin typeface="Cambria Math"/>
                                <a:ea typeface="Calibri"/>
                                <a:cs typeface="Times New Roman"/>
                              </a:rPr>
                              <m:t>𝝅</m:t>
                            </m:r>
                          </m:e>
                          <m:sup>
                            <m:r>
                              <a:rPr lang="id-ID" sz="1600" b="1" i="1">
                                <a:solidFill>
                                  <a:schemeClr val="tx1"/>
                                </a:solidFill>
                                <a:effectLst/>
                                <a:latin typeface="Cambria Math"/>
                                <a:ea typeface="Calibri"/>
                                <a:cs typeface="Times New Roman"/>
                              </a:rPr>
                              <m:t>𝟐</m:t>
                            </m:r>
                          </m:sup>
                        </m:sSup>
                      </m:num>
                      <m:den>
                        <m:r>
                          <a:rPr lang="id-ID" sz="1600" b="1" i="1">
                            <a:solidFill>
                              <a:schemeClr val="tx1"/>
                            </a:solidFill>
                            <a:effectLst/>
                            <a:latin typeface="Cambria Math"/>
                            <a:ea typeface="Calibri"/>
                            <a:cs typeface="Times New Roman"/>
                          </a:rPr>
                          <m:t>𝒁𝒐</m:t>
                        </m:r>
                        <m:r>
                          <a:rPr lang="id-ID" sz="1600" b="1" i="1">
                            <a:solidFill>
                              <a:schemeClr val="tx1"/>
                            </a:solidFill>
                            <a:effectLst/>
                            <a:latin typeface="Cambria Math"/>
                            <a:ea typeface="Calibri"/>
                            <a:cs typeface="Times New Roman"/>
                          </a:rPr>
                          <m:t> </m:t>
                        </m:r>
                        <m:rad>
                          <m:radPr>
                            <m:degHide m:val="on"/>
                            <m:ctrlPr>
                              <a:rPr lang="id-ID" sz="1600" b="1" i="1">
                                <a:solidFill>
                                  <a:schemeClr val="tx1"/>
                                </a:solidFill>
                                <a:effectLst/>
                                <a:latin typeface="Cambria Math"/>
                                <a:ea typeface="Calibri"/>
                                <a:cs typeface="Times New Roman"/>
                              </a:rPr>
                            </m:ctrlPr>
                          </m:radPr>
                          <m:deg/>
                          <m:e>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e>
                        </m:rad>
                      </m:den>
                    </m:f>
                  </m:oMath>
                </a14:m>
                <a:endParaRPr lang="id-ID" sz="1600"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B</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2 </a:t>
                </a:r>
                <a:r>
                  <a:rPr lang="id-ID" sz="1600" b="1" dirty="0">
                    <a:solidFill>
                      <a:schemeClr val="tx1"/>
                    </a:solidFill>
                    <a:effectLst/>
                    <a:latin typeface="Times New Roman" panose="02020603050405020304" pitchFamily="18" charset="0"/>
                    <a:ea typeface="Calibri"/>
                    <a:cs typeface="Times New Roman" panose="02020603050405020304" pitchFamily="18" charset="0"/>
                  </a:rPr>
                  <a:t>=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𝟔𝟎</m:t>
                        </m:r>
                        <m:r>
                          <a:rPr lang="id-ID" sz="1600" b="1" i="1">
                            <a:solidFill>
                              <a:schemeClr val="tx1"/>
                            </a:solidFill>
                            <a:effectLst/>
                            <a:latin typeface="Cambria Math"/>
                            <a:ea typeface="Calibri"/>
                            <a:cs typeface="Times New Roman"/>
                          </a:rPr>
                          <m:t> </m:t>
                        </m:r>
                        <m:sSup>
                          <m:sSupPr>
                            <m:ctrlPr>
                              <a:rPr lang="id-ID" sz="1600" b="1" i="1">
                                <a:solidFill>
                                  <a:schemeClr val="tx1"/>
                                </a:solidFill>
                                <a:effectLst/>
                                <a:latin typeface="Cambria Math"/>
                                <a:ea typeface="Calibri"/>
                                <a:cs typeface="Times New Roman"/>
                              </a:rPr>
                            </m:ctrlPr>
                          </m:sSupPr>
                          <m:e>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𝟑</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𝟏𝟒</m:t>
                            </m:r>
                            <m:r>
                              <a:rPr lang="id-ID" sz="1600" b="1" i="1">
                                <a:solidFill>
                                  <a:schemeClr val="tx1"/>
                                </a:solidFill>
                                <a:effectLst/>
                                <a:latin typeface="Cambria Math"/>
                                <a:ea typeface="Calibri"/>
                                <a:cs typeface="Times New Roman"/>
                              </a:rPr>
                              <m:t>)</m:t>
                            </m:r>
                          </m:e>
                          <m:sup>
                            <m:r>
                              <a:rPr lang="id-ID" sz="1600" b="1" i="1">
                                <a:solidFill>
                                  <a:schemeClr val="tx1"/>
                                </a:solidFill>
                                <a:effectLst/>
                                <a:latin typeface="Cambria Math"/>
                                <a:ea typeface="Calibri"/>
                                <a:cs typeface="Times New Roman"/>
                              </a:rPr>
                              <m:t>𝟐</m:t>
                            </m:r>
                          </m:sup>
                        </m:sSup>
                      </m:num>
                      <m:den>
                        <m:r>
                          <a:rPr lang="id-ID" sz="1600" b="1" i="1">
                            <a:solidFill>
                              <a:schemeClr val="tx1"/>
                            </a:solidFill>
                            <a:effectLst/>
                            <a:latin typeface="Cambria Math"/>
                            <a:ea typeface="Calibri"/>
                            <a:cs typeface="Times New Roman"/>
                          </a:rPr>
                          <m:t>𝟕𝟎</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𝟕</m:t>
                        </m:r>
                        <m:r>
                          <a:rPr lang="id-ID" sz="1600" b="1" i="1">
                            <a:solidFill>
                              <a:schemeClr val="tx1"/>
                            </a:solidFill>
                            <a:effectLst/>
                            <a:latin typeface="Cambria Math"/>
                            <a:ea typeface="Calibri"/>
                            <a:cs typeface="Times New Roman"/>
                          </a:rPr>
                          <m:t> </m:t>
                        </m:r>
                        <m:rad>
                          <m:radPr>
                            <m:degHide m:val="on"/>
                            <m:ctrlPr>
                              <a:rPr lang="id-ID" sz="1600" b="1" i="1">
                                <a:solidFill>
                                  <a:schemeClr val="tx1"/>
                                </a:solidFill>
                                <a:effectLst/>
                                <a:latin typeface="Cambria Math"/>
                                <a:ea typeface="Calibri"/>
                                <a:cs typeface="Times New Roman"/>
                              </a:rPr>
                            </m:ctrlPr>
                          </m:radPr>
                          <m:deg/>
                          <m:e>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e>
                        </m:rad>
                      </m:den>
                    </m:f>
                  </m:oMath>
                </a14:m>
                <a:endParaRPr lang="id-ID" sz="1600"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B</a:t>
                </a:r>
                <a:r>
                  <a:rPr lang="id-ID" sz="1600" b="1" baseline="-25000" dirty="0">
                    <a:solidFill>
                      <a:schemeClr val="tx1"/>
                    </a:solidFill>
                    <a:latin typeface="Times New Roman" panose="02020603050405020304" pitchFamily="18" charset="0"/>
                    <a:ea typeface="Calibri"/>
                    <a:cs typeface="Times New Roman" panose="02020603050405020304" pitchFamily="18" charset="0"/>
                  </a:rPr>
                  <a:t>2</a:t>
                </a:r>
                <a:r>
                  <a:rPr lang="id-ID" sz="1600" b="1" dirty="0">
                    <a:solidFill>
                      <a:schemeClr val="tx1"/>
                    </a:solidFill>
                    <a:latin typeface="Times New Roman" panose="02020603050405020304" pitchFamily="18" charset="0"/>
                    <a:ea typeface="Calibri"/>
                    <a:cs typeface="Times New Roman" panose="02020603050405020304" pitchFamily="18" charset="0"/>
                  </a:rPr>
                  <a:t> = 3,989</a:t>
                </a:r>
              </a:p>
              <a:p>
                <a:pPr>
                  <a:lnSpc>
                    <a:spcPct val="115000"/>
                  </a:lnSpc>
                  <a:spcAft>
                    <a:spcPts val="1000"/>
                  </a:spcAft>
                </a:pPr>
                <a:r>
                  <a:rPr lang="id-ID" sz="1600" b="1" u="sng" dirty="0">
                    <a:solidFill>
                      <a:schemeClr val="tx1"/>
                    </a:solidFill>
                    <a:latin typeface="Times New Roman" panose="02020603050405020304" pitchFamily="18" charset="0"/>
                    <a:ea typeface="Calibri"/>
                    <a:cs typeface="Times New Roman" panose="02020603050405020304" pitchFamily="18" charset="0"/>
                  </a:rPr>
                  <a:t>Maka,</a:t>
                </a:r>
                <a:endParaRPr lang="id-ID" sz="1600"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W</a:t>
                </a:r>
                <a:r>
                  <a:rPr lang="en-US" sz="1600" b="1" baseline="-25000" dirty="0">
                    <a:solidFill>
                      <a:schemeClr val="tx1"/>
                    </a:solidFill>
                    <a:effectLst/>
                    <a:latin typeface="Times New Roman" panose="02020603050405020304" pitchFamily="18" charset="0"/>
                    <a:ea typeface="Calibri"/>
                    <a:cs typeface="Times New Roman" panose="02020603050405020304" pitchFamily="18" charset="0"/>
                  </a:rPr>
                  <a:t>2</a:t>
                </a:r>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m:t>
                        </m:r>
                        <m:r>
                          <a:rPr lang="id-ID" sz="1600" b="1" i="1">
                            <a:solidFill>
                              <a:schemeClr val="tx1"/>
                            </a:solidFill>
                            <a:effectLst/>
                            <a:latin typeface="Cambria Math"/>
                            <a:ea typeface="Calibri"/>
                            <a:cs typeface="Times New Roman"/>
                          </a:rPr>
                          <m:t>𝒉</m:t>
                        </m:r>
                      </m:num>
                      <m:den>
                        <m:r>
                          <a:rPr lang="id-ID" sz="1600" b="1" i="1">
                            <a:solidFill>
                              <a:schemeClr val="tx1"/>
                            </a:solidFill>
                            <a:effectLst/>
                            <a:latin typeface="Cambria Math"/>
                            <a:ea typeface="Calibri"/>
                            <a:cs typeface="Times New Roman"/>
                          </a:rPr>
                          <m:t>𝝅</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B -1 –ln (2B - 1) + </a:t>
                </a:r>
                <a14:m>
                  <m:oMath xmlns:m="http://schemas.openxmlformats.org/officeDocument/2006/math">
                    <m:f>
                      <m:fPr>
                        <m:ctrlPr>
                          <a:rPr lang="id-ID" sz="1600" b="1" i="1">
                            <a:solidFill>
                              <a:schemeClr val="tx1"/>
                            </a:solidFill>
                            <a:effectLst/>
                            <a:latin typeface="Cambria Math"/>
                            <a:ea typeface="Calibri"/>
                            <a:cs typeface="Times New Roman"/>
                          </a:rPr>
                        </m:ctrlPr>
                      </m:fPr>
                      <m:num>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𝟏</m:t>
                        </m:r>
                      </m:num>
                      <m:den>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m:t>
                        </m:r>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ln (B - 1) + 0,39 -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𝟎</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𝟔𝟏</m:t>
                        </m:r>
                      </m:num>
                      <m:den>
                        <m:sSub>
                          <m:sSubPr>
                            <m:ctrlPr>
                              <a:rPr lang="id-ID" sz="1600" b="1" i="1">
                                <a:solidFill>
                                  <a:schemeClr val="tx1"/>
                                </a:solidFill>
                                <a:effectLst/>
                                <a:latin typeface="Cambria Math"/>
                                <a:ea typeface="Calibri"/>
                                <a:cs typeface="Times New Roman"/>
                              </a:rPr>
                            </m:ctrlPr>
                          </m:sSubPr>
                          <m:e>
                            <m:r>
                              <a:rPr lang="id-ID" sz="1600" b="1" i="1">
                                <a:solidFill>
                                  <a:schemeClr val="tx1"/>
                                </a:solidFill>
                                <a:effectLst/>
                                <a:latin typeface="Cambria Math"/>
                                <a:ea typeface="Calibri"/>
                                <a:cs typeface="Times New Roman"/>
                              </a:rPr>
                              <m:t>𝜺</m:t>
                            </m:r>
                          </m:e>
                          <m:sub>
                            <m:r>
                              <a:rPr lang="id-ID" sz="1600" b="1" i="1">
                                <a:solidFill>
                                  <a:schemeClr val="tx1"/>
                                </a:solidFill>
                                <a:effectLst/>
                                <a:latin typeface="Cambria Math"/>
                                <a:ea typeface="Calibri"/>
                                <a:cs typeface="Times New Roman"/>
                              </a:rPr>
                              <m:t>𝒓</m:t>
                            </m:r>
                          </m:sub>
                        </m:sSub>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endParaRPr lang="id-ID" sz="1600"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effectLst/>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effectLst/>
                    <a:latin typeface="Times New Roman" panose="02020603050405020304" pitchFamily="18" charset="0"/>
                    <a:ea typeface="Calibri"/>
                    <a:cs typeface="Times New Roman" panose="02020603050405020304" pitchFamily="18" charset="0"/>
                  </a:rPr>
                  <a:t>2</a:t>
                </a:r>
                <a:r>
                  <a:rPr lang="id-ID" sz="1600" b="1" dirty="0">
                    <a:solidFill>
                      <a:schemeClr val="tx1"/>
                    </a:solidFill>
                    <a:effectLst/>
                    <a:latin typeface="Times New Roman" panose="02020603050405020304" pitchFamily="18" charset="0"/>
                    <a:ea typeface="Calibri"/>
                    <a:cs typeface="Times New Roman" panose="02020603050405020304" pitchFamily="18" charset="0"/>
                  </a:rPr>
                  <a:t>=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  </m:t>
                        </m:r>
                        <m:r>
                          <a:rPr lang="id-ID" sz="1600" b="1" i="1">
                            <a:solidFill>
                              <a:schemeClr val="tx1"/>
                            </a:solidFill>
                            <a:effectLst/>
                            <a:latin typeface="Cambria Math"/>
                            <a:ea typeface="Calibri"/>
                            <a:cs typeface="Times New Roman"/>
                          </a:rPr>
                          <m:t>𝟏</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𝟔</m:t>
                        </m:r>
                      </m:num>
                      <m:den>
                        <m:r>
                          <a:rPr lang="id-ID" sz="1600" b="1" i="1">
                            <a:solidFill>
                              <a:schemeClr val="tx1"/>
                            </a:solidFill>
                            <a:effectLst/>
                            <a:latin typeface="Cambria Math"/>
                            <a:ea typeface="Calibri"/>
                            <a:cs typeface="Times New Roman"/>
                          </a:rPr>
                          <m:t>𝟑</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𝟏𝟒</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3,989-1 –ln (2. 3,989- 1)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 −</m:t>
                        </m:r>
                        <m:r>
                          <a:rPr lang="id-ID" sz="1600" b="1" i="1">
                            <a:solidFill>
                              <a:schemeClr val="tx1"/>
                            </a:solidFill>
                            <a:effectLst/>
                            <a:latin typeface="Cambria Math"/>
                            <a:ea typeface="Calibri"/>
                            <a:cs typeface="Times New Roman"/>
                          </a:rPr>
                          <m:t>𝟏</m:t>
                        </m:r>
                      </m:num>
                      <m:den>
                        <m:r>
                          <a:rPr lang="id-ID" sz="1600" b="1" i="1">
                            <a:solidFill>
                              <a:schemeClr val="tx1"/>
                            </a:solidFill>
                            <a:effectLst/>
                            <a:latin typeface="Cambria Math"/>
                            <a:ea typeface="Calibri"/>
                            <a:cs typeface="Times New Roman"/>
                          </a:rPr>
                          <m:t>𝟐</m:t>
                        </m:r>
                        <m:r>
                          <a:rPr lang="id-ID" sz="1600" b="1" i="1">
                            <a:solidFill>
                              <a:schemeClr val="tx1"/>
                            </a:solidFill>
                            <a:effectLst/>
                            <a:latin typeface="Cambria Math"/>
                            <a:ea typeface="Calibri"/>
                            <a:cs typeface="Times New Roman"/>
                          </a:rPr>
                          <m:t> . </m:t>
                        </m:r>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ln (3,989- 1) + 0,39 - </a:t>
                </a:r>
                <a14:m>
                  <m:oMath xmlns:m="http://schemas.openxmlformats.org/officeDocument/2006/math">
                    <m:f>
                      <m:fPr>
                        <m:ctrlPr>
                          <a:rPr lang="id-ID" sz="1600" b="1" i="1">
                            <a:solidFill>
                              <a:schemeClr val="tx1"/>
                            </a:solidFill>
                            <a:effectLst/>
                            <a:latin typeface="Cambria Math"/>
                            <a:ea typeface="Calibri"/>
                            <a:cs typeface="Times New Roman"/>
                          </a:rPr>
                        </m:ctrlPr>
                      </m:fPr>
                      <m:num>
                        <m:r>
                          <a:rPr lang="id-ID" sz="1600" b="1" i="1">
                            <a:solidFill>
                              <a:schemeClr val="tx1"/>
                            </a:solidFill>
                            <a:effectLst/>
                            <a:latin typeface="Cambria Math"/>
                            <a:ea typeface="Calibri"/>
                            <a:cs typeface="Times New Roman"/>
                          </a:rPr>
                          <m:t>𝟎</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𝟔𝟏</m:t>
                        </m:r>
                      </m:num>
                      <m:den>
                        <m:r>
                          <a:rPr lang="id-ID" sz="1600" b="1" i="1">
                            <a:solidFill>
                              <a:schemeClr val="tx1"/>
                            </a:solidFill>
                            <a:effectLst/>
                            <a:latin typeface="Cambria Math"/>
                            <a:ea typeface="Calibri"/>
                            <a:cs typeface="Times New Roman"/>
                          </a:rPr>
                          <m:t>𝟒</m:t>
                        </m:r>
                        <m:r>
                          <a:rPr lang="id-ID" sz="1600" b="1" i="1">
                            <a:solidFill>
                              <a:schemeClr val="tx1"/>
                            </a:solidFill>
                            <a:effectLst/>
                            <a:latin typeface="Cambria Math"/>
                            <a:ea typeface="Calibri"/>
                            <a:cs typeface="Times New Roman"/>
                          </a:rPr>
                          <m:t>,</m:t>
                        </m:r>
                        <m:r>
                          <a:rPr lang="id-ID" sz="1600" b="1" i="1">
                            <a:solidFill>
                              <a:schemeClr val="tx1"/>
                            </a:solidFill>
                            <a:effectLst/>
                            <a:latin typeface="Cambria Math"/>
                            <a:ea typeface="Calibri"/>
                            <a:cs typeface="Times New Roman"/>
                          </a:rPr>
                          <m:t>𝟒</m:t>
                        </m:r>
                      </m:den>
                    </m:f>
                  </m:oMath>
                </a14:m>
                <a:r>
                  <a:rPr lang="id-ID" sz="1600" b="1" dirty="0">
                    <a:solidFill>
                      <a:schemeClr val="tx1"/>
                    </a:solidFill>
                    <a:effectLst/>
                    <a:latin typeface="Times New Roman" panose="02020603050405020304" pitchFamily="18" charset="0"/>
                    <a:ea typeface="Calibri"/>
                    <a:cs typeface="Times New Roman" panose="02020603050405020304" pitchFamily="18" charset="0"/>
                  </a:rPr>
                  <a:t> ] }</a:t>
                </a:r>
                <a:endParaRPr lang="id-ID" sz="1600" b="1" dirty="0">
                  <a:solidFill>
                    <a:schemeClr val="tx1"/>
                  </a:solidFill>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W</a:t>
                </a:r>
                <a:r>
                  <a:rPr lang="id-ID" sz="1600" b="1" baseline="-25000" dirty="0">
                    <a:solidFill>
                      <a:schemeClr val="tx1"/>
                    </a:solidFill>
                    <a:latin typeface="Times New Roman" panose="02020603050405020304" pitchFamily="18" charset="0"/>
                    <a:ea typeface="Calibri"/>
                    <a:cs typeface="Times New Roman" panose="02020603050405020304" pitchFamily="18" charset="0"/>
                  </a:rPr>
                  <a:t>2</a:t>
                </a:r>
                <a:r>
                  <a:rPr lang="id-ID" sz="1600" b="1" dirty="0">
                    <a:solidFill>
                      <a:schemeClr val="tx1"/>
                    </a:solidFill>
                    <a:latin typeface="Times New Roman" panose="02020603050405020304" pitchFamily="18" charset="0"/>
                    <a:ea typeface="Calibri"/>
                    <a:cs typeface="Times New Roman" panose="02020603050405020304" pitchFamily="18" charset="0"/>
                  </a:rPr>
                  <a:t> = 1,02  { 2,989 – ln (6,978) + 0,386 [ ln (2,989) + 0,39 – 0,139 ] }</a:t>
                </a:r>
              </a:p>
              <a:p>
                <a:pPr>
                  <a:lnSpc>
                    <a:spcPct val="115000"/>
                  </a:lnSpc>
                  <a:spcAft>
                    <a:spcPts val="1000"/>
                  </a:spcAft>
                </a:pPr>
                <a:r>
                  <a:rPr lang="id-ID" sz="1600" b="1" dirty="0">
                    <a:solidFill>
                      <a:schemeClr val="tx1"/>
                    </a:solidFill>
                    <a:latin typeface="Times New Roman" panose="02020603050405020304" pitchFamily="18" charset="0"/>
                    <a:ea typeface="Calibri"/>
                    <a:cs typeface="Times New Roman" panose="02020603050405020304" pitchFamily="18" charset="0"/>
                  </a:rPr>
                  <a:t>W</a:t>
                </a:r>
                <a:r>
                  <a:rPr lang="en-US" sz="1600" b="1" baseline="-25000" dirty="0">
                    <a:solidFill>
                      <a:schemeClr val="tx1"/>
                    </a:solidFill>
                    <a:latin typeface="Times New Roman" panose="02020603050405020304" pitchFamily="18" charset="0"/>
                    <a:ea typeface="Calibri"/>
                    <a:cs typeface="Times New Roman" panose="02020603050405020304" pitchFamily="18" charset="0"/>
                  </a:rPr>
                  <a:t>2</a:t>
                </a:r>
                <a:r>
                  <a:rPr lang="id-ID" sz="1600" b="1" dirty="0">
                    <a:solidFill>
                      <a:schemeClr val="tx1"/>
                    </a:solidFill>
                    <a:latin typeface="Times New Roman" panose="02020603050405020304" pitchFamily="18" charset="0"/>
                    <a:ea typeface="Calibri"/>
                    <a:cs typeface="Times New Roman" panose="02020603050405020304" pitchFamily="18" charset="0"/>
                  </a:rPr>
                  <a:t> = 1,02 {1,432 (1,351) }</a:t>
                </a:r>
              </a:p>
              <a:p>
                <a:r>
                  <a:rPr lang="id-ID" sz="1600" b="1" dirty="0">
                    <a:solidFill>
                      <a:schemeClr val="tx1"/>
                    </a:solidFill>
                    <a:effectLst/>
                    <a:latin typeface="Times New Roman" panose="02020603050405020304" pitchFamily="18" charset="0"/>
                    <a:ea typeface="Calibri"/>
                    <a:cs typeface="Times New Roman" panose="02020603050405020304" pitchFamily="18" charset="0"/>
                  </a:rPr>
                  <a:t>W</a:t>
                </a:r>
                <a:r>
                  <a:rPr lang="en-US" sz="1600" b="1" baseline="-25000" dirty="0">
                    <a:solidFill>
                      <a:schemeClr val="tx1"/>
                    </a:solidFill>
                    <a:effectLst/>
                    <a:latin typeface="Times New Roman" panose="02020603050405020304" pitchFamily="18" charset="0"/>
                    <a:ea typeface="Calibri"/>
                    <a:cs typeface="Times New Roman" panose="02020603050405020304" pitchFamily="18" charset="0"/>
                  </a:rPr>
                  <a:t>2</a:t>
                </a:r>
                <a:r>
                  <a:rPr lang="en-US" sz="1600" b="1" dirty="0">
                    <a:solidFill>
                      <a:schemeClr val="tx1"/>
                    </a:solidFill>
                    <a:effectLst/>
                    <a:latin typeface="Times New Roman" panose="02020603050405020304" pitchFamily="18" charset="0"/>
                    <a:ea typeface="Calibri"/>
                    <a:cs typeface="Times New Roman" panose="02020603050405020304" pitchFamily="18" charset="0"/>
                  </a:rPr>
                  <a:t> </a:t>
                </a:r>
                <a:r>
                  <a:rPr lang="id-ID" sz="1600" b="1" dirty="0">
                    <a:solidFill>
                      <a:schemeClr val="tx1"/>
                    </a:solidFill>
                    <a:effectLst/>
                    <a:latin typeface="Times New Roman" panose="02020603050405020304" pitchFamily="18" charset="0"/>
                    <a:ea typeface="Calibri"/>
                    <a:cs typeface="Times New Roman" panose="02020603050405020304" pitchFamily="18" charset="0"/>
                  </a:rPr>
                  <a:t>= 1,97 mm →</a:t>
                </a:r>
                <a:r>
                  <a:rPr lang="en-US" sz="1600" b="1" dirty="0">
                    <a:solidFill>
                      <a:schemeClr val="tx1"/>
                    </a:solidFill>
                    <a:effectLst/>
                    <a:latin typeface="Times New Roman" panose="02020603050405020304" pitchFamily="18" charset="0"/>
                    <a:ea typeface="Calibri"/>
                    <a:cs typeface="Times New Roman" panose="02020603050405020304" pitchFamily="18" charset="0"/>
                  </a:rPr>
                  <a:t> 2mm</a:t>
                </a:r>
                <a:endParaRPr lang="id-ID" sz="16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51520" y="195486"/>
                <a:ext cx="6462464" cy="4753994"/>
              </a:xfrm>
              <a:prstGeom prst="rect">
                <a:avLst/>
              </a:prstGeom>
              <a:blipFill rotWithShape="1">
                <a:blip r:embed="rId2"/>
                <a:stretch>
                  <a:fillRect l="-472" t="-128" b="-769"/>
                </a:stretch>
              </a:blipFill>
            </p:spPr>
            <p:txBody>
              <a:bodyPr/>
              <a:lstStyle/>
              <a:p>
                <a:r>
                  <a:rPr lang="id-ID">
                    <a:noFill/>
                  </a:rPr>
                  <a:t> </a:t>
                </a:r>
              </a:p>
            </p:txBody>
          </p:sp>
        </mc:Fallback>
      </mc:AlternateContent>
    </p:spTree>
    <p:extLst>
      <p:ext uri="{BB962C8B-B14F-4D97-AF65-F5344CB8AC3E}">
        <p14:creationId xmlns:p14="http://schemas.microsoft.com/office/powerpoint/2010/main" val="379133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mc:AlternateContent xmlns:mc="http://schemas.openxmlformats.org/markup-compatibility/2006" xmlns:a14="http://schemas.microsoft.com/office/drawing/2010/main">
        <mc:Choice Requires="a14">
          <p:sp>
            <p:nvSpPr>
              <p:cNvPr id="5" name="Rectangle 4"/>
              <p:cNvSpPr/>
              <p:nvPr/>
            </p:nvSpPr>
            <p:spPr>
              <a:xfrm>
                <a:off x="395536" y="99619"/>
                <a:ext cx="3600400" cy="4203780"/>
              </a:xfrm>
              <a:prstGeom prst="rect">
                <a:avLst/>
              </a:prstGeom>
            </p:spPr>
            <p:txBody>
              <a:bodyPr wrap="square">
                <a:spAutoFit/>
              </a:bodyPr>
              <a:lstStyle/>
              <a:p>
                <a:pPr lvl="0"/>
                <a:r>
                  <a:rPr lang="id-ID" sz="1500" b="1" dirty="0">
                    <a:solidFill>
                      <a:schemeClr val="bg2"/>
                    </a:solidFill>
                    <a:latin typeface="Times New Roman" panose="02020603050405020304" pitchFamily="18" charset="0"/>
                    <a:cs typeface="Times New Roman" panose="02020603050405020304" pitchFamily="18" charset="0"/>
                  </a:rPr>
                  <a:t>Panjang Pencatu Mikristrop </a:t>
                </a:r>
                <a:endParaRPr lang="id-ID" sz="1500" b="1" dirty="0" smtClean="0">
                  <a:solidFill>
                    <a:schemeClr val="bg2"/>
                  </a:solidFill>
                  <a:latin typeface="Times New Roman" panose="02020603050405020304" pitchFamily="18" charset="0"/>
                  <a:cs typeface="Times New Roman" panose="02020603050405020304" pitchFamily="18" charset="0"/>
                </a:endParaRPr>
              </a:p>
              <a:p>
                <a:pPr lvl="0"/>
                <a:endParaRPr lang="id-ID" sz="1500" b="1" dirty="0" smtClean="0">
                  <a:solidFill>
                    <a:schemeClr val="bg2"/>
                  </a:solidFill>
                  <a:latin typeface="Times New Roman" panose="02020603050405020304" pitchFamily="18" charset="0"/>
                  <a:cs typeface="Times New Roman" panose="02020603050405020304" pitchFamily="18" charset="0"/>
                </a:endParaRPr>
              </a:p>
              <a:p>
                <a:pPr>
                  <a:lnSpc>
                    <a:spcPct val="115000"/>
                  </a:lnSpc>
                  <a:spcAft>
                    <a:spcPts val="1000"/>
                  </a:spcAft>
                </a:pPr>
                <a:r>
                  <a:rPr lang="id-ID" b="1" dirty="0">
                    <a:solidFill>
                      <a:schemeClr val="tx1"/>
                    </a:solidFill>
                    <a:latin typeface="Cambria Math"/>
                    <a:ea typeface="Calibri"/>
                    <a:cs typeface="Cambria Math"/>
                  </a:rPr>
                  <a:t>𝜀</a:t>
                </a:r>
                <a:r>
                  <a:rPr lang="id-ID" b="1" dirty="0" smtClean="0">
                    <a:solidFill>
                      <a:schemeClr val="tx1"/>
                    </a:solidFill>
                    <a:latin typeface="Times New Roman" panose="02020603050405020304" pitchFamily="18" charset="0"/>
                    <a:ea typeface="Calibri"/>
                    <a:cs typeface="Times New Roman" panose="02020603050405020304" pitchFamily="18" charset="0"/>
                  </a:rPr>
                  <a:t>𝑟</a:t>
                </a:r>
                <a:r>
                  <a:rPr lang="en-US" b="1" dirty="0" err="1">
                    <a:solidFill>
                      <a:schemeClr val="tx1"/>
                    </a:solidFill>
                    <a:effectLst/>
                    <a:latin typeface="Times New Roman" panose="02020603050405020304" pitchFamily="18" charset="0"/>
                    <a:ea typeface="Calibri"/>
                    <a:cs typeface="Times New Roman" panose="02020603050405020304" pitchFamily="18" charset="0"/>
                  </a:rPr>
                  <a:t>eff</a:t>
                </a:r>
                <a:r>
                  <a:rPr lang="en-US" b="1" dirty="0">
                    <a:solidFill>
                      <a:schemeClr val="tx1"/>
                    </a:solidFill>
                    <a:effectLst/>
                    <a:latin typeface="Times New Roman" panose="02020603050405020304" pitchFamily="18" charset="0"/>
                    <a:ea typeface="Calibri"/>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Calibri"/>
                          </a:rPr>
                        </m:ctrlPr>
                      </m:fPr>
                      <m:num>
                        <m:r>
                          <a:rPr lang="id-ID" b="1" i="1">
                            <a:solidFill>
                              <a:schemeClr val="tx1"/>
                            </a:solidFill>
                            <a:effectLst/>
                            <a:latin typeface="Cambria Math"/>
                            <a:ea typeface="Calibri"/>
                          </a:rPr>
                          <m:t>𝛆</m:t>
                        </m:r>
                        <m:r>
                          <a:rPr lang="id-ID" b="1" i="1">
                            <a:solidFill>
                              <a:schemeClr val="tx1"/>
                            </a:solidFill>
                            <a:effectLst/>
                            <a:latin typeface="Cambria Math"/>
                            <a:ea typeface="Calibri"/>
                          </a:rPr>
                          <m:t>𝐫</m:t>
                        </m:r>
                        <m:r>
                          <a:rPr lang="id-ID" b="1">
                            <a:solidFill>
                              <a:schemeClr val="tx1"/>
                            </a:solidFill>
                            <a:effectLst/>
                            <a:latin typeface="Cambria Math"/>
                            <a:ea typeface="Calibri"/>
                          </a:rPr>
                          <m:t>+</m:t>
                        </m:r>
                        <m:r>
                          <a:rPr lang="id-ID" b="1" i="1">
                            <a:solidFill>
                              <a:schemeClr val="tx1"/>
                            </a:solidFill>
                            <a:effectLst/>
                            <a:latin typeface="Cambria Math"/>
                            <a:ea typeface="Calibri"/>
                          </a:rPr>
                          <m:t>𝟏</m:t>
                        </m:r>
                      </m:num>
                      <m:den>
                        <m:r>
                          <a:rPr lang="id-ID" b="1" i="1">
                            <a:solidFill>
                              <a:schemeClr val="tx1"/>
                            </a:solidFill>
                            <a:effectLst/>
                            <a:latin typeface="Cambria Math"/>
                            <a:ea typeface="Calibri"/>
                          </a:rPr>
                          <m:t>𝟐</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Calibri"/>
                          </a:rPr>
                        </m:ctrlPr>
                      </m:fPr>
                      <m:num>
                        <m:r>
                          <a:rPr lang="id-ID" b="1" i="1">
                            <a:solidFill>
                              <a:schemeClr val="tx1"/>
                            </a:solidFill>
                            <a:effectLst/>
                            <a:latin typeface="Cambria Math"/>
                            <a:ea typeface="Calibri"/>
                          </a:rPr>
                          <m:t>𝜺</m:t>
                        </m:r>
                        <m:r>
                          <a:rPr lang="id-ID" b="1" i="1">
                            <a:solidFill>
                              <a:schemeClr val="tx1"/>
                            </a:solidFill>
                            <a:effectLst/>
                            <a:latin typeface="Cambria Math"/>
                            <a:ea typeface="Calibri"/>
                          </a:rPr>
                          <m:t>𝒓</m:t>
                        </m:r>
                        <m:r>
                          <a:rPr lang="id-ID" b="1" i="1">
                            <a:solidFill>
                              <a:schemeClr val="tx1"/>
                            </a:solidFill>
                            <a:effectLst/>
                            <a:latin typeface="Cambria Math"/>
                            <a:ea typeface="Calibri"/>
                          </a:rPr>
                          <m:t>−</m:t>
                        </m:r>
                        <m:r>
                          <a:rPr lang="id-ID" b="1" i="1">
                            <a:solidFill>
                              <a:schemeClr val="tx1"/>
                            </a:solidFill>
                            <a:effectLst/>
                            <a:latin typeface="Cambria Math"/>
                            <a:ea typeface="Calibri"/>
                          </a:rPr>
                          <m:t>𝟏</m:t>
                        </m:r>
                      </m:num>
                      <m:den>
                        <m:r>
                          <a:rPr lang="id-ID" b="1" i="1">
                            <a:solidFill>
                              <a:schemeClr val="tx1"/>
                            </a:solidFill>
                            <a:effectLst/>
                            <a:latin typeface="Cambria Math"/>
                            <a:ea typeface="Calibri"/>
                          </a:rPr>
                          <m:t>𝟐</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Calibri"/>
                          </a:rPr>
                        </m:ctrlPr>
                      </m:fPr>
                      <m:num>
                        <m:r>
                          <a:rPr lang="id-ID" b="1" i="1">
                            <a:solidFill>
                              <a:schemeClr val="tx1"/>
                            </a:solidFill>
                            <a:effectLst/>
                            <a:latin typeface="Cambria Math"/>
                            <a:ea typeface="Calibri"/>
                          </a:rPr>
                          <m:t>𝟏</m:t>
                        </m:r>
                      </m:num>
                      <m:den>
                        <m:rad>
                          <m:radPr>
                            <m:degHide m:val="on"/>
                            <m:ctrlPr>
                              <a:rPr lang="id-ID" b="1" i="1">
                                <a:solidFill>
                                  <a:schemeClr val="tx1"/>
                                </a:solidFill>
                                <a:effectLst/>
                                <a:latin typeface="Cambria Math"/>
                                <a:ea typeface="Calibri"/>
                                <a:cs typeface="Times New Roman"/>
                              </a:rPr>
                            </m:ctrlPr>
                          </m:radPr>
                          <m:deg/>
                          <m:e>
                            <m:r>
                              <a:rPr lang="id-ID" b="1" i="1">
                                <a:solidFill>
                                  <a:schemeClr val="tx1"/>
                                </a:solidFill>
                                <a:effectLst/>
                                <a:latin typeface="Cambria Math"/>
                                <a:ea typeface="Times New Roman"/>
                                <a:cs typeface="Times New Roman"/>
                              </a:rPr>
                              <m:t>𝟏</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𝟏𝟐</m:t>
                            </m:r>
                            <m:r>
                              <a:rPr lang="id-ID" b="1" i="1">
                                <a:solidFill>
                                  <a:schemeClr val="tx1"/>
                                </a:solidFill>
                                <a:effectLst/>
                                <a:latin typeface="Cambria Math"/>
                                <a:ea typeface="Times New Roman"/>
                                <a:cs typeface="Times New Roman"/>
                              </a:rPr>
                              <m:t>𝒉</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𝑾</m:t>
                            </m:r>
                          </m:e>
                        </m:rad>
                      </m:den>
                    </m:f>
                  </m:oMath>
                </a14:m>
                <a:endParaRPr lang="id-ID" b="1" dirty="0">
                  <a:solidFill>
                    <a:schemeClr val="tx1"/>
                  </a:solidFill>
                  <a:effectLst/>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Calibri"/>
                          </a:rPr>
                        </m:ctrlPr>
                      </m:fPr>
                      <m:num>
                        <m:r>
                          <a:rPr lang="id-ID" b="1" i="1">
                            <a:solidFill>
                              <a:schemeClr val="tx1"/>
                            </a:solidFill>
                            <a:effectLst/>
                            <a:latin typeface="Cambria Math"/>
                            <a:ea typeface="Calibri"/>
                          </a:rPr>
                          <m:t>𝟒</m:t>
                        </m:r>
                        <m:r>
                          <a:rPr lang="id-ID" b="1">
                            <a:solidFill>
                              <a:schemeClr val="tx1"/>
                            </a:solidFill>
                            <a:effectLst/>
                            <a:latin typeface="Cambria Math"/>
                            <a:ea typeface="Calibri"/>
                          </a:rPr>
                          <m:t>,</m:t>
                        </m:r>
                        <m:r>
                          <a:rPr lang="id-ID" b="1" i="1">
                            <a:solidFill>
                              <a:schemeClr val="tx1"/>
                            </a:solidFill>
                            <a:effectLst/>
                            <a:latin typeface="Cambria Math"/>
                            <a:ea typeface="Calibri"/>
                          </a:rPr>
                          <m:t>𝟒</m:t>
                        </m:r>
                        <m:r>
                          <a:rPr lang="id-ID" b="1">
                            <a:solidFill>
                              <a:schemeClr val="tx1"/>
                            </a:solidFill>
                            <a:effectLst/>
                            <a:latin typeface="Cambria Math"/>
                            <a:ea typeface="Calibri"/>
                          </a:rPr>
                          <m:t>+</m:t>
                        </m:r>
                        <m:r>
                          <a:rPr lang="id-ID" b="1" i="1">
                            <a:solidFill>
                              <a:schemeClr val="tx1"/>
                            </a:solidFill>
                            <a:effectLst/>
                            <a:latin typeface="Cambria Math"/>
                            <a:ea typeface="Calibri"/>
                          </a:rPr>
                          <m:t>𝟏</m:t>
                        </m:r>
                      </m:num>
                      <m:den>
                        <m:r>
                          <a:rPr lang="id-ID" b="1" i="1">
                            <a:solidFill>
                              <a:schemeClr val="tx1"/>
                            </a:solidFill>
                            <a:effectLst/>
                            <a:latin typeface="Cambria Math"/>
                            <a:ea typeface="Calibri"/>
                          </a:rPr>
                          <m:t>𝟐</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Calibri"/>
                          </a:rPr>
                        </m:ctrlPr>
                      </m:fPr>
                      <m:num>
                        <m:r>
                          <a:rPr lang="id-ID" b="1" i="1">
                            <a:solidFill>
                              <a:schemeClr val="tx1"/>
                            </a:solidFill>
                            <a:effectLst/>
                            <a:latin typeface="Cambria Math"/>
                            <a:ea typeface="Calibri"/>
                          </a:rPr>
                          <m:t>𝟒</m:t>
                        </m:r>
                        <m:r>
                          <a:rPr lang="id-ID" b="1">
                            <a:solidFill>
                              <a:schemeClr val="tx1"/>
                            </a:solidFill>
                            <a:effectLst/>
                            <a:latin typeface="Cambria Math"/>
                            <a:ea typeface="Calibri"/>
                          </a:rPr>
                          <m:t>,</m:t>
                        </m:r>
                        <m:r>
                          <a:rPr lang="id-ID" b="1" i="1">
                            <a:solidFill>
                              <a:schemeClr val="tx1"/>
                            </a:solidFill>
                            <a:effectLst/>
                            <a:latin typeface="Cambria Math"/>
                            <a:ea typeface="Calibri"/>
                          </a:rPr>
                          <m:t>𝟒</m:t>
                        </m:r>
                        <m:r>
                          <a:rPr lang="id-ID" b="1" i="1">
                            <a:solidFill>
                              <a:schemeClr val="tx1"/>
                            </a:solidFill>
                            <a:effectLst/>
                            <a:latin typeface="Cambria Math"/>
                            <a:ea typeface="Calibri"/>
                          </a:rPr>
                          <m:t>−</m:t>
                        </m:r>
                        <m:r>
                          <a:rPr lang="id-ID" b="1" i="1">
                            <a:solidFill>
                              <a:schemeClr val="tx1"/>
                            </a:solidFill>
                            <a:effectLst/>
                            <a:latin typeface="Cambria Math"/>
                            <a:ea typeface="Calibri"/>
                          </a:rPr>
                          <m:t>𝟏</m:t>
                        </m:r>
                      </m:num>
                      <m:den>
                        <m:r>
                          <a:rPr lang="id-ID" b="1" i="1">
                            <a:solidFill>
                              <a:schemeClr val="tx1"/>
                            </a:solidFill>
                            <a:effectLst/>
                            <a:latin typeface="Cambria Math"/>
                            <a:ea typeface="Calibri"/>
                          </a:rPr>
                          <m:t>𝟐</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Calibri"/>
                          </a:rPr>
                        </m:ctrlPr>
                      </m:fPr>
                      <m:num>
                        <m:r>
                          <a:rPr lang="id-ID" b="1" i="1">
                            <a:solidFill>
                              <a:schemeClr val="tx1"/>
                            </a:solidFill>
                            <a:effectLst/>
                            <a:latin typeface="Cambria Math"/>
                            <a:ea typeface="Calibri"/>
                          </a:rPr>
                          <m:t>𝟏</m:t>
                        </m:r>
                      </m:num>
                      <m:den>
                        <m:rad>
                          <m:radPr>
                            <m:degHide m:val="on"/>
                            <m:ctrlPr>
                              <a:rPr lang="id-ID" b="1" i="1">
                                <a:solidFill>
                                  <a:schemeClr val="tx1"/>
                                </a:solidFill>
                                <a:effectLst/>
                                <a:latin typeface="Cambria Math"/>
                                <a:ea typeface="Calibri"/>
                                <a:cs typeface="Times New Roman"/>
                              </a:rPr>
                            </m:ctrlPr>
                          </m:radPr>
                          <m:deg/>
                          <m:e>
                            <m:r>
                              <a:rPr lang="id-ID" b="1" i="1">
                                <a:solidFill>
                                  <a:schemeClr val="tx1"/>
                                </a:solidFill>
                                <a:effectLst/>
                                <a:latin typeface="Cambria Math"/>
                                <a:ea typeface="Times New Roman"/>
                                <a:cs typeface="Times New Roman"/>
                              </a:rPr>
                              <m:t>𝟏</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𝟏𝟐</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𝟏</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𝟔</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𝟏</m:t>
                            </m:r>
                            <m:r>
                              <a:rPr lang="id-ID" b="1" i="1">
                                <a:solidFill>
                                  <a:schemeClr val="tx1"/>
                                </a:solidFill>
                                <a:effectLst/>
                                <a:latin typeface="Cambria Math"/>
                                <a:ea typeface="Times New Roman"/>
                                <a:cs typeface="Times New Roman"/>
                              </a:rPr>
                              <m:t>,</m:t>
                            </m:r>
                            <m:r>
                              <a:rPr lang="id-ID" b="1" i="1">
                                <a:solidFill>
                                  <a:schemeClr val="tx1"/>
                                </a:solidFill>
                                <a:effectLst/>
                                <a:latin typeface="Cambria Math"/>
                                <a:ea typeface="Times New Roman"/>
                                <a:cs typeface="Times New Roman"/>
                              </a:rPr>
                              <m:t>𝟗𝟕</m:t>
                            </m:r>
                            <m:r>
                              <a:rPr lang="id-ID" b="1" i="1">
                                <a:solidFill>
                                  <a:schemeClr val="tx1"/>
                                </a:solidFill>
                                <a:effectLst/>
                                <a:latin typeface="Cambria Math"/>
                                <a:ea typeface="Times New Roman"/>
                                <a:cs typeface="Times New Roman"/>
                              </a:rPr>
                              <m:t>)</m:t>
                            </m:r>
                          </m:e>
                        </m:rad>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a:t>
                </a:r>
                <a:endParaRPr lang="id-ID" b="1" dirty="0">
                  <a:solidFill>
                    <a:schemeClr val="tx1"/>
                  </a:solidFill>
                  <a:effectLst/>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en-US" b="1" dirty="0">
                    <a:solidFill>
                      <a:schemeClr val="tx1"/>
                    </a:solidFill>
                    <a:effectLst/>
                    <a:latin typeface="Times New Roman" panose="02020603050405020304" pitchFamily="18" charset="0"/>
                    <a:ea typeface="Times New Roman"/>
                    <a:cs typeface="Times New Roman" panose="02020603050405020304" pitchFamily="18" charset="0"/>
                  </a:rPr>
                  <a:t>            = 3,2185</a:t>
                </a:r>
                <a:endParaRPr lang="id-ID" b="1" dirty="0">
                  <a:solidFill>
                    <a:schemeClr val="tx1"/>
                  </a:solidFill>
                  <a:effectLst/>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en-US" b="1" dirty="0" err="1">
                    <a:solidFill>
                      <a:schemeClr val="tx1"/>
                    </a:solidFill>
                    <a:effectLst/>
                    <a:latin typeface="Times New Roman" panose="02020603050405020304" pitchFamily="18" charset="0"/>
                    <a:ea typeface="Times New Roman"/>
                    <a:cs typeface="Times New Roman" panose="02020603050405020304" pitchFamily="18" charset="0"/>
                  </a:rPr>
                  <a:t>λo</a:t>
                </a:r>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Times New Roman"/>
                            <a:cs typeface="Cambria Math"/>
                          </a:rPr>
                        </m:ctrlPr>
                      </m:fPr>
                      <m:num>
                        <m:r>
                          <a:rPr lang="en-US" b="1" i="1">
                            <a:solidFill>
                              <a:schemeClr val="tx1"/>
                            </a:solidFill>
                            <a:effectLst/>
                            <a:latin typeface="Cambria Math"/>
                            <a:ea typeface="Times New Roman"/>
                            <a:cs typeface="Cambria Math"/>
                          </a:rPr>
                          <m:t>𝒄</m:t>
                        </m:r>
                      </m:num>
                      <m:den>
                        <m:r>
                          <a:rPr lang="en-US" b="1" i="1">
                            <a:solidFill>
                              <a:schemeClr val="tx1"/>
                            </a:solidFill>
                            <a:effectLst/>
                            <a:latin typeface="Cambria Math"/>
                            <a:ea typeface="Times New Roman"/>
                            <a:cs typeface="Cambria Math"/>
                          </a:rPr>
                          <m:t>𝒇</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Times New Roman"/>
                            <a:cs typeface="Cambria Math"/>
                          </a:rPr>
                        </m:ctrlPr>
                      </m:fPr>
                      <m:num>
                        <m:r>
                          <a:rPr lang="en-US" b="1" i="1">
                            <a:solidFill>
                              <a:schemeClr val="tx1"/>
                            </a:solidFill>
                            <a:effectLst/>
                            <a:latin typeface="Cambria Math"/>
                            <a:ea typeface="Times New Roman"/>
                            <a:cs typeface="Cambria Math"/>
                          </a:rPr>
                          <m:t>𝟑</m:t>
                        </m:r>
                        <m:r>
                          <a:rPr lang="en-US" b="1" i="1">
                            <a:solidFill>
                              <a:schemeClr val="tx1"/>
                            </a:solidFill>
                            <a:effectLst/>
                            <a:latin typeface="Cambria Math"/>
                            <a:ea typeface="Times New Roman"/>
                            <a:cs typeface="Cambria Math"/>
                          </a:rPr>
                          <m:t>𝒙</m:t>
                        </m:r>
                        <m:sSup>
                          <m:sSupPr>
                            <m:ctrlPr>
                              <a:rPr lang="id-ID" b="1" i="1">
                                <a:solidFill>
                                  <a:schemeClr val="tx1"/>
                                </a:solidFill>
                                <a:effectLst/>
                                <a:latin typeface="Cambria Math"/>
                                <a:ea typeface="Times New Roman"/>
                                <a:cs typeface="Cambria Math"/>
                              </a:rPr>
                            </m:ctrlPr>
                          </m:sSupPr>
                          <m:e>
                            <m:r>
                              <a:rPr lang="en-US" b="1" i="1">
                                <a:solidFill>
                                  <a:schemeClr val="tx1"/>
                                </a:solidFill>
                                <a:effectLst/>
                                <a:latin typeface="Cambria Math"/>
                                <a:ea typeface="Times New Roman"/>
                                <a:cs typeface="Cambria Math"/>
                              </a:rPr>
                              <m:t>𝟏𝟎</m:t>
                            </m:r>
                          </m:e>
                          <m:sup>
                            <m:r>
                              <a:rPr lang="en-US" b="1" i="1">
                                <a:solidFill>
                                  <a:schemeClr val="tx1"/>
                                </a:solidFill>
                                <a:effectLst/>
                                <a:latin typeface="Cambria Math"/>
                                <a:ea typeface="Times New Roman"/>
                                <a:cs typeface="Cambria Math"/>
                              </a:rPr>
                              <m:t>𝟖</m:t>
                            </m:r>
                          </m:sup>
                        </m:sSup>
                      </m:num>
                      <m:den>
                        <m:r>
                          <a:rPr lang="en-US" b="1" i="1">
                            <a:solidFill>
                              <a:schemeClr val="tx1"/>
                            </a:solidFill>
                            <a:effectLst/>
                            <a:latin typeface="Cambria Math"/>
                            <a:ea typeface="Times New Roman"/>
                            <a:cs typeface="Cambria Math"/>
                          </a:rPr>
                          <m:t>𝟑</m:t>
                        </m:r>
                        <m:r>
                          <a:rPr lang="en-US" b="1" i="1">
                            <a:solidFill>
                              <a:schemeClr val="tx1"/>
                            </a:solidFill>
                            <a:effectLst/>
                            <a:latin typeface="Cambria Math"/>
                            <a:ea typeface="Times New Roman"/>
                            <a:cs typeface="Cambria Math"/>
                          </a:rPr>
                          <m:t>,</m:t>
                        </m:r>
                        <m:r>
                          <a:rPr lang="en-US" b="1" i="1">
                            <a:solidFill>
                              <a:schemeClr val="tx1"/>
                            </a:solidFill>
                            <a:effectLst/>
                            <a:latin typeface="Cambria Math"/>
                            <a:ea typeface="Times New Roman"/>
                            <a:cs typeface="Cambria Math"/>
                          </a:rPr>
                          <m:t>𝟔</m:t>
                        </m:r>
                        <m:r>
                          <a:rPr lang="en-US" b="1" i="1">
                            <a:solidFill>
                              <a:schemeClr val="tx1"/>
                            </a:solidFill>
                            <a:effectLst/>
                            <a:latin typeface="Cambria Math"/>
                            <a:ea typeface="Times New Roman"/>
                            <a:cs typeface="Cambria Math"/>
                          </a:rPr>
                          <m:t>𝑮𝑯𝒛</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83,3mm</a:t>
                </a:r>
                <a:endParaRPr lang="id-ID" b="1" dirty="0">
                  <a:solidFill>
                    <a:schemeClr val="tx1"/>
                  </a:solidFill>
                  <a:effectLst/>
                  <a:latin typeface="Times New Roman" panose="02020603050405020304" pitchFamily="18" charset="0"/>
                  <a:ea typeface="Calibri"/>
                  <a:cs typeface="Times New Roman" panose="02020603050405020304" pitchFamily="18" charset="0"/>
                </a:endParaRPr>
              </a:p>
              <a:p>
                <a:pPr>
                  <a:lnSpc>
                    <a:spcPct val="115000"/>
                  </a:lnSpc>
                  <a:spcAft>
                    <a:spcPts val="1000"/>
                  </a:spcAft>
                </a:pPr>
                <a:r>
                  <a:rPr lang="en-US" b="1" dirty="0" err="1">
                    <a:solidFill>
                      <a:schemeClr val="tx1"/>
                    </a:solidFill>
                    <a:effectLst/>
                    <a:latin typeface="Times New Roman" panose="02020603050405020304" pitchFamily="18" charset="0"/>
                    <a:ea typeface="Times New Roman"/>
                    <a:cs typeface="Times New Roman" panose="02020603050405020304" pitchFamily="18" charset="0"/>
                  </a:rPr>
                  <a:t>λg</a:t>
                </a:r>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f>
                      <m:fPr>
                        <m:ctrlPr>
                          <a:rPr lang="id-ID" b="1" i="1">
                            <a:solidFill>
                              <a:schemeClr val="tx1"/>
                            </a:solidFill>
                            <a:effectLst/>
                            <a:latin typeface="Cambria Math"/>
                            <a:ea typeface="Times New Roman"/>
                            <a:cs typeface="Cambria Math"/>
                          </a:rPr>
                        </m:ctrlPr>
                      </m:fPr>
                      <m:num>
                        <m:r>
                          <a:rPr lang="en-US" b="1" i="1">
                            <a:solidFill>
                              <a:schemeClr val="tx1"/>
                            </a:solidFill>
                            <a:effectLst/>
                            <a:latin typeface="Cambria Math"/>
                            <a:ea typeface="Times New Roman"/>
                            <a:cs typeface="Cambria Math"/>
                          </a:rPr>
                          <m:t>𝝀</m:t>
                        </m:r>
                        <m:r>
                          <a:rPr lang="en-US" b="1" i="1">
                            <a:solidFill>
                              <a:schemeClr val="tx1"/>
                            </a:solidFill>
                            <a:effectLst/>
                            <a:latin typeface="Cambria Math"/>
                            <a:ea typeface="Times New Roman"/>
                            <a:cs typeface="Cambria Math"/>
                          </a:rPr>
                          <m:t>𝒐</m:t>
                        </m:r>
                      </m:num>
                      <m:den>
                        <m:r>
                          <a:rPr lang="id-ID" b="1" i="1">
                            <a:solidFill>
                              <a:schemeClr val="tx1"/>
                            </a:solidFill>
                            <a:effectLst/>
                            <a:latin typeface="Cambria Math"/>
                            <a:ea typeface="Calibri"/>
                            <a:cs typeface="Cambria Math"/>
                          </a:rPr>
                          <m:t>𝛆</m:t>
                        </m:r>
                        <m:r>
                          <a:rPr lang="id-ID" b="1" i="1">
                            <a:solidFill>
                              <a:schemeClr val="tx1"/>
                            </a:solidFill>
                            <a:effectLst/>
                            <a:latin typeface="Cambria Math"/>
                            <a:ea typeface="Calibri"/>
                            <a:cs typeface="Cambria Math"/>
                          </a:rPr>
                          <m:t>𝐫</m:t>
                        </m:r>
                        <m:r>
                          <a:rPr lang="en-US" b="1" i="1">
                            <a:solidFill>
                              <a:schemeClr val="tx1"/>
                            </a:solidFill>
                            <a:effectLst/>
                            <a:latin typeface="Cambria Math"/>
                            <a:ea typeface="Calibri"/>
                            <a:cs typeface="Cambria Math"/>
                          </a:rPr>
                          <m:t>𝒆𝒇𝒇</m:t>
                        </m:r>
                      </m:den>
                    </m:f>
                  </m:oMath>
                </a14:m>
                <a:r>
                  <a:rPr lang="en-US" b="1" dirty="0">
                    <a:solidFill>
                      <a:schemeClr val="tx1"/>
                    </a:solidFill>
                    <a:effectLst/>
                    <a:latin typeface="Times New Roman" panose="02020603050405020304" pitchFamily="18" charset="0"/>
                    <a:ea typeface="Times New Roman"/>
                    <a:cs typeface="Times New Roman" panose="02020603050405020304" pitchFamily="18" charset="0"/>
                  </a:rPr>
                  <a:t> = </a:t>
                </a:r>
                <a14:m>
                  <m:oMath xmlns:m="http://schemas.openxmlformats.org/officeDocument/2006/math">
                    <m:r>
                      <a:rPr lang="en-US" b="1" i="1">
                        <a:solidFill>
                          <a:schemeClr val="tx1"/>
                        </a:solidFill>
                        <a:latin typeface="Cambria Math"/>
                      </a:rPr>
                      <m:t>𝟖𝟑</m:t>
                    </m:r>
                    <m:r>
                      <a:rPr lang="en-US" b="1" i="1">
                        <a:solidFill>
                          <a:schemeClr val="tx1"/>
                        </a:solidFill>
                        <a:latin typeface="Cambria Math"/>
                      </a:rPr>
                      <m:t>,</m:t>
                    </m:r>
                    <m:r>
                      <a:rPr lang="en-US" b="1" i="1">
                        <a:solidFill>
                          <a:schemeClr val="tx1"/>
                        </a:solidFill>
                        <a:latin typeface="Cambria Math"/>
                      </a:rPr>
                      <m:t>𝟑</m:t>
                    </m:r>
                    <m:r>
                      <a:rPr lang="en-US" b="1" i="1">
                        <a:solidFill>
                          <a:schemeClr val="tx1"/>
                        </a:solidFill>
                        <a:latin typeface="Cambria Math"/>
                      </a:rPr>
                      <m:t>/</m:t>
                    </m:r>
                    <m:rad>
                      <m:radPr>
                        <m:degHide m:val="on"/>
                        <m:ctrlPr>
                          <a:rPr lang="id-ID" b="1" i="1">
                            <a:solidFill>
                              <a:schemeClr val="tx1"/>
                            </a:solidFill>
                            <a:latin typeface="Cambria Math"/>
                          </a:rPr>
                        </m:ctrlPr>
                      </m:radPr>
                      <m:deg/>
                      <m:e>
                        <m:r>
                          <a:rPr lang="id-ID" b="1" i="1">
                            <a:solidFill>
                              <a:schemeClr val="tx1"/>
                            </a:solidFill>
                            <a:latin typeface="Cambria Math"/>
                          </a:rPr>
                          <m:t>𝟑</m:t>
                        </m:r>
                        <m:r>
                          <a:rPr lang="id-ID" b="1" i="1">
                            <a:solidFill>
                              <a:schemeClr val="tx1"/>
                            </a:solidFill>
                            <a:latin typeface="Cambria Math"/>
                          </a:rPr>
                          <m:t>,</m:t>
                        </m:r>
                        <m:r>
                          <a:rPr lang="id-ID" b="1" i="1">
                            <a:solidFill>
                              <a:schemeClr val="tx1"/>
                            </a:solidFill>
                            <a:latin typeface="Cambria Math"/>
                          </a:rPr>
                          <m:t>𝟐𝟏𝟖𝟓</m:t>
                        </m:r>
                        <m:r>
                          <a:rPr lang="id-ID" b="1" i="1">
                            <a:solidFill>
                              <a:schemeClr val="tx1"/>
                            </a:solidFill>
                            <a:latin typeface="Cambria Math"/>
                          </a:rPr>
                          <m:t>  </m:t>
                        </m:r>
                      </m:e>
                    </m:rad>
                  </m:oMath>
                </a14:m>
                <a:r>
                  <a:rPr lang="en-US" b="1" dirty="0">
                    <a:solidFill>
                      <a:schemeClr val="tx1"/>
                    </a:solidFill>
                    <a:latin typeface="Times New Roman" panose="02020603050405020304" pitchFamily="18" charset="0"/>
                    <a:cs typeface="Times New Roman" panose="02020603050405020304" pitchFamily="18" charset="0"/>
                  </a:rPr>
                  <a:t> = </a:t>
                </a:r>
                <a:r>
                  <a:rPr lang="en-US" b="1" dirty="0" smtClean="0">
                    <a:solidFill>
                      <a:schemeClr val="tx1"/>
                    </a:solidFill>
                    <a:latin typeface="Times New Roman" panose="02020603050405020304" pitchFamily="18" charset="0"/>
                    <a:cs typeface="Times New Roman" panose="02020603050405020304" pitchFamily="18" charset="0"/>
                  </a:rPr>
                  <a:t>46,432</a:t>
                </a:r>
                <a:endParaRPr lang="id-ID" b="1" dirty="0" smtClean="0">
                  <a:solidFill>
                    <a:schemeClr val="tx1"/>
                  </a:solidFill>
                  <a:latin typeface="Times New Roman" panose="02020603050405020304" pitchFamily="18" charset="0"/>
                  <a:cs typeface="Times New Roman" panose="02020603050405020304" pitchFamily="18" charset="0"/>
                </a:endParaRPr>
              </a:p>
              <a:p>
                <a:pPr>
                  <a:lnSpc>
                    <a:spcPct val="115000"/>
                  </a:lnSpc>
                  <a:spcAft>
                    <a:spcPts val="1000"/>
                  </a:spcAft>
                </a:pPr>
                <a:r>
                  <a:rPr lang="en-US" b="1" dirty="0">
                    <a:solidFill>
                      <a:schemeClr val="tx1"/>
                    </a:solidFill>
                    <a:latin typeface="Times New Roman" panose="02020603050405020304" pitchFamily="18" charset="0"/>
                    <a:cs typeface="Times New Roman" panose="02020603050405020304" pitchFamily="18" charset="0"/>
                  </a:rPr>
                  <a:t>L = </a:t>
                </a:r>
                <a14:m>
                  <m:oMath xmlns:m="http://schemas.openxmlformats.org/officeDocument/2006/math">
                    <m:f>
                      <m:fPr>
                        <m:ctrlPr>
                          <a:rPr lang="id-ID" b="1" i="1">
                            <a:solidFill>
                              <a:schemeClr val="tx1"/>
                            </a:solidFill>
                            <a:latin typeface="Cambria Math"/>
                          </a:rPr>
                        </m:ctrlPr>
                      </m:fPr>
                      <m:num>
                        <m:r>
                          <a:rPr lang="en-US" b="1" i="1">
                            <a:solidFill>
                              <a:schemeClr val="tx1"/>
                            </a:solidFill>
                            <a:latin typeface="Cambria Math"/>
                          </a:rPr>
                          <m:t>𝝀</m:t>
                        </m:r>
                        <m:r>
                          <a:rPr lang="en-US" b="1" i="1">
                            <a:solidFill>
                              <a:schemeClr val="tx1"/>
                            </a:solidFill>
                            <a:latin typeface="Cambria Math"/>
                          </a:rPr>
                          <m:t>𝒈</m:t>
                        </m:r>
                      </m:num>
                      <m:den>
                        <m:r>
                          <a:rPr lang="en-US" b="1" i="1">
                            <a:solidFill>
                              <a:schemeClr val="tx1"/>
                            </a:solidFill>
                            <a:latin typeface="Cambria Math"/>
                          </a:rPr>
                          <m:t>𝟒</m:t>
                        </m:r>
                      </m:den>
                    </m:f>
                  </m:oMath>
                </a14:m>
                <a:r>
                  <a:rPr lang="en-US" b="1" dirty="0">
                    <a:solidFill>
                      <a:schemeClr val="tx1"/>
                    </a:solidFill>
                    <a:latin typeface="Times New Roman" panose="02020603050405020304" pitchFamily="18" charset="0"/>
                    <a:cs typeface="Times New Roman" panose="02020603050405020304" pitchFamily="18" charset="0"/>
                  </a:rPr>
                  <a:t> = 11,608 mm </a:t>
                </a:r>
                <a:endParaRPr lang="id-ID" b="1" dirty="0">
                  <a:solidFill>
                    <a:schemeClr val="tx1"/>
                  </a:solidFill>
                  <a:latin typeface="Times New Roman" panose="02020603050405020304" pitchFamily="18" charset="0"/>
                  <a:cs typeface="Times New Roman" panose="02020603050405020304" pitchFamily="18" charset="0"/>
                </a:endParaRPr>
              </a:p>
              <a:p>
                <a:pPr>
                  <a:lnSpc>
                    <a:spcPct val="115000"/>
                  </a:lnSpc>
                  <a:spcAft>
                    <a:spcPts val="1000"/>
                  </a:spcAft>
                </a:pPr>
                <a:endParaRPr lang="id-ID" sz="1600" dirty="0">
                  <a:effectLst/>
                  <a:latin typeface="Calibri"/>
                  <a:ea typeface="Calibri"/>
                </a:endParaRPr>
              </a:p>
              <a:p>
                <a:pPr lvl="0"/>
                <a:endParaRPr lang="id-ID" sz="1500" dirty="0">
                  <a:solidFill>
                    <a:schemeClr val="bg2"/>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95536" y="99619"/>
                <a:ext cx="3600400" cy="4203780"/>
              </a:xfrm>
              <a:prstGeom prst="rect">
                <a:avLst/>
              </a:prstGeom>
              <a:blipFill rotWithShape="1">
                <a:blip r:embed="rId2"/>
                <a:stretch>
                  <a:fillRect l="-677" t="-29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707904" y="2598701"/>
                <a:ext cx="4572000" cy="2544799"/>
              </a:xfrm>
              <a:prstGeom prst="rect">
                <a:avLst/>
              </a:prstGeom>
            </p:spPr>
            <p:txBody>
              <a:bodyPr>
                <a:spAutoFit/>
              </a:bodyPr>
              <a:lstStyle/>
              <a:p>
                <a:r>
                  <a:rPr lang="id-ID" sz="1600" b="1" dirty="0" smtClean="0">
                    <a:solidFill>
                      <a:schemeClr val="tx1"/>
                    </a:solidFill>
                    <a:latin typeface="Times New Roman" panose="02020603050405020304" pitchFamily="18" charset="0"/>
                    <a:cs typeface="Times New Roman" panose="02020603050405020304" pitchFamily="18" charset="0"/>
                  </a:rPr>
                  <a:t>𝜀𝑟</a:t>
                </a:r>
                <a:r>
                  <a:rPr lang="en-US" sz="1600" b="1" dirty="0" err="1">
                    <a:solidFill>
                      <a:schemeClr val="tx1"/>
                    </a:solidFill>
                    <a:latin typeface="Times New Roman" panose="02020603050405020304" pitchFamily="18" charset="0"/>
                    <a:cs typeface="Times New Roman" panose="02020603050405020304" pitchFamily="18" charset="0"/>
                  </a:rPr>
                  <a:t>eff</a:t>
                </a:r>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𝛆</m:t>
                        </m:r>
                        <m:r>
                          <a:rPr lang="id-ID" sz="1600" b="1" i="1">
                            <a:solidFill>
                              <a:schemeClr val="tx1"/>
                            </a:solidFill>
                            <a:latin typeface="Cambria Math"/>
                          </a:rPr>
                          <m:t>𝐫</m:t>
                        </m:r>
                        <m:r>
                          <a:rPr lang="id-ID" sz="1600" b="1">
                            <a:solidFill>
                              <a:schemeClr val="tx1"/>
                            </a:solidFill>
                            <a:latin typeface="Cambria Math"/>
                          </a:rPr>
                          <m:t>+</m:t>
                        </m:r>
                        <m:r>
                          <a:rPr lang="id-ID" sz="1600" b="1" i="1">
                            <a:solidFill>
                              <a:schemeClr val="tx1"/>
                            </a:solidFill>
                            <a:latin typeface="Cambria Math"/>
                          </a:rPr>
                          <m:t>𝟏</m:t>
                        </m:r>
                      </m:num>
                      <m:den>
                        <m:r>
                          <a:rPr lang="id-ID" sz="1600" b="1" i="1">
                            <a:solidFill>
                              <a:schemeClr val="tx1"/>
                            </a:solidFill>
                            <a:latin typeface="Cambria Math"/>
                          </a:rPr>
                          <m:t>𝟐</m:t>
                        </m:r>
                      </m:den>
                    </m:f>
                  </m:oMath>
                </a14:m>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𝜺</m:t>
                        </m:r>
                        <m:r>
                          <a:rPr lang="id-ID" sz="1600" b="1" i="1">
                            <a:solidFill>
                              <a:schemeClr val="tx1"/>
                            </a:solidFill>
                            <a:latin typeface="Cambria Math"/>
                          </a:rPr>
                          <m:t>𝒓</m:t>
                        </m:r>
                        <m:r>
                          <a:rPr lang="id-ID" sz="1600" b="1" i="1">
                            <a:solidFill>
                              <a:schemeClr val="tx1"/>
                            </a:solidFill>
                            <a:latin typeface="Cambria Math"/>
                          </a:rPr>
                          <m:t>−</m:t>
                        </m:r>
                        <m:r>
                          <a:rPr lang="id-ID" sz="1600" b="1" i="1">
                            <a:solidFill>
                              <a:schemeClr val="tx1"/>
                            </a:solidFill>
                            <a:latin typeface="Cambria Math"/>
                          </a:rPr>
                          <m:t>𝟏</m:t>
                        </m:r>
                      </m:num>
                      <m:den>
                        <m:r>
                          <a:rPr lang="id-ID" sz="1600" b="1" i="1">
                            <a:solidFill>
                              <a:schemeClr val="tx1"/>
                            </a:solidFill>
                            <a:latin typeface="Cambria Math"/>
                          </a:rPr>
                          <m:t>𝟐</m:t>
                        </m:r>
                      </m:den>
                    </m:f>
                  </m:oMath>
                </a14:m>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𝟏</m:t>
                        </m:r>
                      </m:num>
                      <m:den>
                        <m:rad>
                          <m:radPr>
                            <m:degHide m:val="on"/>
                            <m:ctrlPr>
                              <a:rPr lang="id-ID" sz="1600" b="1" i="1">
                                <a:solidFill>
                                  <a:schemeClr val="tx1"/>
                                </a:solidFill>
                                <a:latin typeface="Cambria Math"/>
                              </a:rPr>
                            </m:ctrlPr>
                          </m:radPr>
                          <m:deg/>
                          <m:e>
                            <m:r>
                              <a:rPr lang="id-ID" sz="1600" b="1" i="1">
                                <a:solidFill>
                                  <a:schemeClr val="tx1"/>
                                </a:solidFill>
                                <a:latin typeface="Cambria Math"/>
                              </a:rPr>
                              <m:t>𝟏</m:t>
                            </m:r>
                            <m:r>
                              <a:rPr lang="id-ID" sz="1600" b="1" i="1">
                                <a:solidFill>
                                  <a:schemeClr val="tx1"/>
                                </a:solidFill>
                                <a:latin typeface="Cambria Math"/>
                              </a:rPr>
                              <m:t>+</m:t>
                            </m:r>
                            <m:r>
                              <a:rPr lang="id-ID" sz="1600" b="1" i="1">
                                <a:solidFill>
                                  <a:schemeClr val="tx1"/>
                                </a:solidFill>
                                <a:latin typeface="Cambria Math"/>
                              </a:rPr>
                              <m:t>𝟏𝟐</m:t>
                            </m:r>
                            <m:r>
                              <a:rPr lang="id-ID" sz="1600" b="1" i="1">
                                <a:solidFill>
                                  <a:schemeClr val="tx1"/>
                                </a:solidFill>
                                <a:latin typeface="Cambria Math"/>
                              </a:rPr>
                              <m:t>𝒉</m:t>
                            </m:r>
                            <m:r>
                              <a:rPr lang="id-ID" sz="1600" b="1" i="1">
                                <a:solidFill>
                                  <a:schemeClr val="tx1"/>
                                </a:solidFill>
                                <a:latin typeface="Cambria Math"/>
                              </a:rPr>
                              <m:t>/</m:t>
                            </m:r>
                            <m:r>
                              <a:rPr lang="id-ID" sz="1600" b="1" i="1">
                                <a:solidFill>
                                  <a:schemeClr val="tx1"/>
                                </a:solidFill>
                                <a:latin typeface="Cambria Math"/>
                              </a:rPr>
                              <m:t>𝑾</m:t>
                            </m:r>
                          </m:e>
                        </m:rad>
                      </m:den>
                    </m:f>
                  </m:oMath>
                </a14:m>
                <a:endParaRPr lang="id-ID" sz="1600" b="1"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𝟒</m:t>
                        </m:r>
                        <m:r>
                          <a:rPr lang="id-ID" sz="1600" b="1">
                            <a:solidFill>
                              <a:schemeClr val="tx1"/>
                            </a:solidFill>
                            <a:latin typeface="Cambria Math"/>
                          </a:rPr>
                          <m:t>,</m:t>
                        </m:r>
                        <m:r>
                          <a:rPr lang="id-ID" sz="1600" b="1" i="1">
                            <a:solidFill>
                              <a:schemeClr val="tx1"/>
                            </a:solidFill>
                            <a:latin typeface="Cambria Math"/>
                          </a:rPr>
                          <m:t>𝟒</m:t>
                        </m:r>
                        <m:r>
                          <a:rPr lang="id-ID" sz="1600" b="1">
                            <a:solidFill>
                              <a:schemeClr val="tx1"/>
                            </a:solidFill>
                            <a:latin typeface="Cambria Math"/>
                          </a:rPr>
                          <m:t>+</m:t>
                        </m:r>
                        <m:r>
                          <a:rPr lang="id-ID" sz="1600" b="1" i="1">
                            <a:solidFill>
                              <a:schemeClr val="tx1"/>
                            </a:solidFill>
                            <a:latin typeface="Cambria Math"/>
                          </a:rPr>
                          <m:t>𝟏</m:t>
                        </m:r>
                      </m:num>
                      <m:den>
                        <m:r>
                          <a:rPr lang="id-ID" sz="1600" b="1" i="1">
                            <a:solidFill>
                              <a:schemeClr val="tx1"/>
                            </a:solidFill>
                            <a:latin typeface="Cambria Math"/>
                          </a:rPr>
                          <m:t>𝟐</m:t>
                        </m:r>
                      </m:den>
                    </m:f>
                  </m:oMath>
                </a14:m>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𝟒</m:t>
                        </m:r>
                        <m:r>
                          <a:rPr lang="id-ID" sz="1600" b="1">
                            <a:solidFill>
                              <a:schemeClr val="tx1"/>
                            </a:solidFill>
                            <a:latin typeface="Cambria Math"/>
                          </a:rPr>
                          <m:t>,</m:t>
                        </m:r>
                        <m:r>
                          <a:rPr lang="id-ID" sz="1600" b="1" i="1">
                            <a:solidFill>
                              <a:schemeClr val="tx1"/>
                            </a:solidFill>
                            <a:latin typeface="Cambria Math"/>
                          </a:rPr>
                          <m:t>𝟒</m:t>
                        </m:r>
                        <m:r>
                          <a:rPr lang="id-ID" sz="1600" b="1" i="1">
                            <a:solidFill>
                              <a:schemeClr val="tx1"/>
                            </a:solidFill>
                            <a:latin typeface="Cambria Math"/>
                          </a:rPr>
                          <m:t>−</m:t>
                        </m:r>
                        <m:r>
                          <a:rPr lang="id-ID" sz="1600" b="1" i="1">
                            <a:solidFill>
                              <a:schemeClr val="tx1"/>
                            </a:solidFill>
                            <a:latin typeface="Cambria Math"/>
                          </a:rPr>
                          <m:t>𝟏</m:t>
                        </m:r>
                      </m:num>
                      <m:den>
                        <m:r>
                          <a:rPr lang="id-ID" sz="1600" b="1" i="1">
                            <a:solidFill>
                              <a:schemeClr val="tx1"/>
                            </a:solidFill>
                            <a:latin typeface="Cambria Math"/>
                          </a:rPr>
                          <m:t>𝟐</m:t>
                        </m:r>
                      </m:den>
                    </m:f>
                  </m:oMath>
                </a14:m>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𝟏</m:t>
                        </m:r>
                      </m:num>
                      <m:den>
                        <m:rad>
                          <m:radPr>
                            <m:degHide m:val="on"/>
                            <m:ctrlPr>
                              <a:rPr lang="id-ID" sz="1600" b="1" i="1">
                                <a:solidFill>
                                  <a:schemeClr val="tx1"/>
                                </a:solidFill>
                                <a:latin typeface="Cambria Math"/>
                              </a:rPr>
                            </m:ctrlPr>
                          </m:radPr>
                          <m:deg/>
                          <m:e>
                            <m:r>
                              <a:rPr lang="id-ID" sz="1600" b="1" i="1">
                                <a:solidFill>
                                  <a:schemeClr val="tx1"/>
                                </a:solidFill>
                                <a:latin typeface="Cambria Math"/>
                              </a:rPr>
                              <m:t>𝟏</m:t>
                            </m:r>
                            <m:r>
                              <a:rPr lang="id-ID" sz="1600" b="1" i="1">
                                <a:solidFill>
                                  <a:schemeClr val="tx1"/>
                                </a:solidFill>
                                <a:latin typeface="Cambria Math"/>
                              </a:rPr>
                              <m:t>+</m:t>
                            </m:r>
                            <m:r>
                              <a:rPr lang="id-ID" sz="1600" b="1" i="1">
                                <a:solidFill>
                                  <a:schemeClr val="tx1"/>
                                </a:solidFill>
                                <a:latin typeface="Cambria Math"/>
                              </a:rPr>
                              <m:t>𝟏𝟐</m:t>
                            </m:r>
                            <m:r>
                              <a:rPr lang="id-ID" sz="1600" b="1" i="1">
                                <a:solidFill>
                                  <a:schemeClr val="tx1"/>
                                </a:solidFill>
                                <a:latin typeface="Cambria Math"/>
                              </a:rPr>
                              <m:t>(</m:t>
                            </m:r>
                            <m:r>
                              <a:rPr lang="id-ID" sz="1600" b="1" i="1">
                                <a:solidFill>
                                  <a:schemeClr val="tx1"/>
                                </a:solidFill>
                                <a:latin typeface="Cambria Math"/>
                              </a:rPr>
                              <m:t>𝟏</m:t>
                            </m:r>
                            <m:r>
                              <a:rPr lang="id-ID" sz="1600" b="1" i="1">
                                <a:solidFill>
                                  <a:schemeClr val="tx1"/>
                                </a:solidFill>
                                <a:latin typeface="Cambria Math"/>
                              </a:rPr>
                              <m:t>,</m:t>
                            </m:r>
                            <m:r>
                              <a:rPr lang="id-ID" sz="1600" b="1" i="1">
                                <a:solidFill>
                                  <a:schemeClr val="tx1"/>
                                </a:solidFill>
                                <a:latin typeface="Cambria Math"/>
                              </a:rPr>
                              <m:t>𝟔</m:t>
                            </m:r>
                            <m:r>
                              <a:rPr lang="id-ID" sz="1600" b="1" i="1">
                                <a:solidFill>
                                  <a:schemeClr val="tx1"/>
                                </a:solidFill>
                                <a:latin typeface="Cambria Math"/>
                              </a:rPr>
                              <m:t>)/</m:t>
                            </m:r>
                            <m:r>
                              <a:rPr lang="id-ID" sz="1600" b="1" i="1" smtClean="0">
                                <a:solidFill>
                                  <a:schemeClr val="tx1"/>
                                </a:solidFill>
                                <a:latin typeface="Cambria Math"/>
                              </a:rPr>
                              <m:t>𝟑</m:t>
                            </m:r>
                            <m:r>
                              <a:rPr lang="id-ID" sz="1600" b="1" i="1">
                                <a:solidFill>
                                  <a:schemeClr val="tx1"/>
                                </a:solidFill>
                                <a:latin typeface="Cambria Math"/>
                              </a:rPr>
                              <m:t>)</m:t>
                            </m:r>
                          </m:e>
                        </m:rad>
                      </m:den>
                    </m:f>
                  </m:oMath>
                </a14:m>
                <a:r>
                  <a:rPr lang="en-US" sz="1600" b="1" dirty="0">
                    <a:solidFill>
                      <a:schemeClr val="tx1"/>
                    </a:solidFill>
                    <a:latin typeface="Times New Roman" panose="02020603050405020304" pitchFamily="18" charset="0"/>
                    <a:cs typeface="Times New Roman" panose="02020603050405020304" pitchFamily="18" charset="0"/>
                  </a:rPr>
                  <a:t>]</a:t>
                </a:r>
                <a:endParaRPr lang="id-ID" sz="1600" b="1"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            = </a:t>
                </a:r>
                <a:r>
                  <a:rPr lang="id-ID" sz="1600" b="1" dirty="0" smtClean="0">
                    <a:solidFill>
                      <a:schemeClr val="tx1"/>
                    </a:solidFill>
                    <a:latin typeface="Times New Roman" panose="02020603050405020304" pitchFamily="18" charset="0"/>
                    <a:cs typeface="Times New Roman" panose="02020603050405020304" pitchFamily="18" charset="0"/>
                  </a:rPr>
                  <a:t>1,3</a:t>
                </a:r>
                <a:endParaRPr lang="id-ID" sz="1600" b="1" dirty="0">
                  <a:solidFill>
                    <a:schemeClr val="tx1"/>
                  </a:solidFill>
                  <a:latin typeface="Times New Roman" panose="02020603050405020304" pitchFamily="18" charset="0"/>
                  <a:cs typeface="Times New Roman" panose="02020603050405020304" pitchFamily="18" charset="0"/>
                </a:endParaRPr>
              </a:p>
              <a:p>
                <a:r>
                  <a:rPr lang="en-US" sz="1600" b="1" dirty="0" err="1">
                    <a:solidFill>
                      <a:schemeClr val="tx1"/>
                    </a:solidFill>
                    <a:latin typeface="Times New Roman" panose="02020603050405020304" pitchFamily="18" charset="0"/>
                    <a:cs typeface="Times New Roman" panose="02020603050405020304" pitchFamily="18" charset="0"/>
                  </a:rPr>
                  <a:t>λo</a:t>
                </a:r>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en-US" sz="1600" b="1" i="1">
                            <a:solidFill>
                              <a:schemeClr val="tx1"/>
                            </a:solidFill>
                            <a:latin typeface="Cambria Math"/>
                          </a:rPr>
                          <m:t>𝒄</m:t>
                        </m:r>
                      </m:num>
                      <m:den>
                        <m:r>
                          <a:rPr lang="en-US" sz="1600" b="1" i="1">
                            <a:solidFill>
                              <a:schemeClr val="tx1"/>
                            </a:solidFill>
                            <a:latin typeface="Cambria Math"/>
                          </a:rPr>
                          <m:t>𝒇</m:t>
                        </m:r>
                      </m:den>
                    </m:f>
                  </m:oMath>
                </a14:m>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en-US" sz="1600" b="1" i="1">
                            <a:solidFill>
                              <a:schemeClr val="tx1"/>
                            </a:solidFill>
                            <a:latin typeface="Cambria Math"/>
                          </a:rPr>
                          <m:t>𝟑</m:t>
                        </m:r>
                        <m:r>
                          <a:rPr lang="en-US" sz="1600" b="1" i="1">
                            <a:solidFill>
                              <a:schemeClr val="tx1"/>
                            </a:solidFill>
                            <a:latin typeface="Cambria Math"/>
                          </a:rPr>
                          <m:t>𝒙</m:t>
                        </m:r>
                        <m:sSup>
                          <m:sSupPr>
                            <m:ctrlPr>
                              <a:rPr lang="id-ID" sz="1600" b="1" i="1">
                                <a:solidFill>
                                  <a:schemeClr val="tx1"/>
                                </a:solidFill>
                                <a:latin typeface="Cambria Math"/>
                              </a:rPr>
                            </m:ctrlPr>
                          </m:sSupPr>
                          <m:e>
                            <m:r>
                              <a:rPr lang="en-US" sz="1600" b="1" i="1">
                                <a:solidFill>
                                  <a:schemeClr val="tx1"/>
                                </a:solidFill>
                                <a:latin typeface="Cambria Math"/>
                              </a:rPr>
                              <m:t>𝟏𝟎</m:t>
                            </m:r>
                          </m:e>
                          <m:sup>
                            <m:r>
                              <a:rPr lang="en-US" sz="1600" b="1" i="1">
                                <a:solidFill>
                                  <a:schemeClr val="tx1"/>
                                </a:solidFill>
                                <a:latin typeface="Cambria Math"/>
                              </a:rPr>
                              <m:t>𝟖</m:t>
                            </m:r>
                          </m:sup>
                        </m:sSup>
                      </m:num>
                      <m:den>
                        <m:r>
                          <a:rPr lang="en-US" sz="1600" b="1" i="1">
                            <a:solidFill>
                              <a:schemeClr val="tx1"/>
                            </a:solidFill>
                            <a:latin typeface="Cambria Math"/>
                          </a:rPr>
                          <m:t>𝟑</m:t>
                        </m:r>
                        <m:r>
                          <a:rPr lang="en-US" sz="1600" b="1" i="1">
                            <a:solidFill>
                              <a:schemeClr val="tx1"/>
                            </a:solidFill>
                            <a:latin typeface="Cambria Math"/>
                          </a:rPr>
                          <m:t>,</m:t>
                        </m:r>
                        <m:r>
                          <a:rPr lang="en-US" sz="1600" b="1" i="1">
                            <a:solidFill>
                              <a:schemeClr val="tx1"/>
                            </a:solidFill>
                            <a:latin typeface="Cambria Math"/>
                          </a:rPr>
                          <m:t>𝟔</m:t>
                        </m:r>
                        <m:r>
                          <a:rPr lang="en-US" sz="1600" b="1" i="1">
                            <a:solidFill>
                              <a:schemeClr val="tx1"/>
                            </a:solidFill>
                            <a:latin typeface="Cambria Math"/>
                          </a:rPr>
                          <m:t>𝑮𝑯𝒛</m:t>
                        </m:r>
                      </m:den>
                    </m:f>
                  </m:oMath>
                </a14:m>
                <a:r>
                  <a:rPr lang="en-US" sz="1600" b="1" dirty="0">
                    <a:solidFill>
                      <a:schemeClr val="tx1"/>
                    </a:solidFill>
                    <a:latin typeface="Times New Roman" panose="02020603050405020304" pitchFamily="18" charset="0"/>
                    <a:cs typeface="Times New Roman" panose="02020603050405020304" pitchFamily="18" charset="0"/>
                  </a:rPr>
                  <a:t> = 83,3mm</a:t>
                </a:r>
                <a:endParaRPr lang="id-ID" sz="1600" b="1" dirty="0">
                  <a:solidFill>
                    <a:schemeClr val="tx1"/>
                  </a:solidFill>
                  <a:latin typeface="Times New Roman" panose="02020603050405020304" pitchFamily="18" charset="0"/>
                  <a:cs typeface="Times New Roman" panose="02020603050405020304" pitchFamily="18" charset="0"/>
                </a:endParaRPr>
              </a:p>
              <a:p>
                <a:r>
                  <a:rPr lang="en-US" sz="1600" b="1" dirty="0" err="1">
                    <a:solidFill>
                      <a:schemeClr val="tx1"/>
                    </a:solidFill>
                    <a:latin typeface="Times New Roman" panose="02020603050405020304" pitchFamily="18" charset="0"/>
                    <a:cs typeface="Times New Roman" panose="02020603050405020304" pitchFamily="18" charset="0"/>
                  </a:rPr>
                  <a:t>λg</a:t>
                </a:r>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id-ID" sz="1600" b="1" i="1">
                            <a:solidFill>
                              <a:schemeClr val="tx1"/>
                            </a:solidFill>
                            <a:latin typeface="Cambria Math"/>
                          </a:rPr>
                        </m:ctrlPr>
                      </m:fPr>
                      <m:num>
                        <m:r>
                          <a:rPr lang="en-US" sz="1600" b="1" i="1">
                            <a:solidFill>
                              <a:schemeClr val="tx1"/>
                            </a:solidFill>
                            <a:latin typeface="Cambria Math"/>
                          </a:rPr>
                          <m:t>𝝀</m:t>
                        </m:r>
                        <m:r>
                          <a:rPr lang="en-US" sz="1600" b="1" i="1">
                            <a:solidFill>
                              <a:schemeClr val="tx1"/>
                            </a:solidFill>
                            <a:latin typeface="Cambria Math"/>
                          </a:rPr>
                          <m:t>𝒐</m:t>
                        </m:r>
                      </m:num>
                      <m:den>
                        <m:r>
                          <a:rPr lang="id-ID" sz="1600" b="1" i="1">
                            <a:solidFill>
                              <a:schemeClr val="tx1"/>
                            </a:solidFill>
                            <a:latin typeface="Cambria Math"/>
                          </a:rPr>
                          <m:t>𝛆</m:t>
                        </m:r>
                        <m:r>
                          <a:rPr lang="id-ID" sz="1600" b="1" i="1">
                            <a:solidFill>
                              <a:schemeClr val="tx1"/>
                            </a:solidFill>
                            <a:latin typeface="Cambria Math"/>
                          </a:rPr>
                          <m:t>𝐫</m:t>
                        </m:r>
                        <m:r>
                          <a:rPr lang="en-US" sz="1600" b="1" i="1">
                            <a:solidFill>
                              <a:schemeClr val="tx1"/>
                            </a:solidFill>
                            <a:latin typeface="Cambria Math"/>
                          </a:rPr>
                          <m:t>𝒆𝒇𝒇</m:t>
                        </m:r>
                      </m:den>
                    </m:f>
                  </m:oMath>
                </a14:m>
                <a:r>
                  <a:rPr lang="en-US" sz="1600" b="1"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sz="1600" b="1" i="1">
                        <a:solidFill>
                          <a:schemeClr val="tx1"/>
                        </a:solidFill>
                        <a:latin typeface="Cambria Math"/>
                      </a:rPr>
                      <m:t>𝟖𝟑</m:t>
                    </m:r>
                    <m:r>
                      <a:rPr lang="en-US" sz="1600" b="1" i="1">
                        <a:solidFill>
                          <a:schemeClr val="tx1"/>
                        </a:solidFill>
                        <a:latin typeface="Cambria Math"/>
                      </a:rPr>
                      <m:t>,</m:t>
                    </m:r>
                    <m:r>
                      <a:rPr lang="en-US" sz="1600" b="1" i="1">
                        <a:solidFill>
                          <a:schemeClr val="tx1"/>
                        </a:solidFill>
                        <a:latin typeface="Cambria Math"/>
                      </a:rPr>
                      <m:t>𝟑</m:t>
                    </m:r>
                    <m:r>
                      <a:rPr lang="en-US" sz="1600" b="1" i="1">
                        <a:solidFill>
                          <a:schemeClr val="tx1"/>
                        </a:solidFill>
                        <a:latin typeface="Cambria Math"/>
                      </a:rPr>
                      <m:t>/</m:t>
                    </m:r>
                    <m:rad>
                      <m:radPr>
                        <m:degHide m:val="on"/>
                        <m:ctrlPr>
                          <a:rPr lang="id-ID" sz="1600" b="1" i="1">
                            <a:solidFill>
                              <a:schemeClr val="tx1"/>
                            </a:solidFill>
                            <a:latin typeface="Cambria Math"/>
                          </a:rPr>
                        </m:ctrlPr>
                      </m:radPr>
                      <m:deg/>
                      <m:e>
                        <m:r>
                          <a:rPr lang="id-ID" sz="1600" b="1" i="1" smtClean="0">
                            <a:solidFill>
                              <a:schemeClr val="tx1"/>
                            </a:solidFill>
                            <a:latin typeface="Cambria Math"/>
                          </a:rPr>
                          <m:t>𝟏</m:t>
                        </m:r>
                        <m:r>
                          <a:rPr lang="id-ID" sz="1600" b="1" i="1" smtClean="0">
                            <a:solidFill>
                              <a:schemeClr val="tx1"/>
                            </a:solidFill>
                            <a:latin typeface="Cambria Math"/>
                          </a:rPr>
                          <m:t>,</m:t>
                        </m:r>
                        <m:r>
                          <a:rPr lang="id-ID" sz="1600" b="1" i="1" smtClean="0">
                            <a:solidFill>
                              <a:schemeClr val="tx1"/>
                            </a:solidFill>
                            <a:latin typeface="Cambria Math"/>
                          </a:rPr>
                          <m:t>𝟑</m:t>
                        </m:r>
                        <m:r>
                          <a:rPr lang="id-ID" sz="1600" b="1" i="1">
                            <a:solidFill>
                              <a:schemeClr val="tx1"/>
                            </a:solidFill>
                            <a:latin typeface="Cambria Math"/>
                          </a:rPr>
                          <m:t> </m:t>
                        </m:r>
                      </m:e>
                    </m:rad>
                  </m:oMath>
                </a14:m>
                <a:r>
                  <a:rPr lang="en-US" sz="1600" b="1" dirty="0">
                    <a:solidFill>
                      <a:schemeClr val="tx1"/>
                    </a:solidFill>
                    <a:latin typeface="Times New Roman" panose="02020603050405020304" pitchFamily="18" charset="0"/>
                    <a:cs typeface="Times New Roman" panose="02020603050405020304" pitchFamily="18" charset="0"/>
                  </a:rPr>
                  <a:t> = </a:t>
                </a:r>
                <a:r>
                  <a:rPr lang="id-ID" sz="1600" b="1" dirty="0" smtClean="0">
                    <a:solidFill>
                      <a:schemeClr val="tx1"/>
                    </a:solidFill>
                    <a:latin typeface="Times New Roman" panose="02020603050405020304" pitchFamily="18" charset="0"/>
                    <a:cs typeface="Times New Roman" panose="02020603050405020304" pitchFamily="18" charset="0"/>
                  </a:rPr>
                  <a:t>73,8</a:t>
                </a:r>
                <a:endParaRPr lang="id-ID" sz="1600" b="1" dirty="0">
                  <a:solidFill>
                    <a:schemeClr val="tx1"/>
                  </a:solidFill>
                  <a:latin typeface="Times New Roman" panose="02020603050405020304" pitchFamily="18" charset="0"/>
                  <a:cs typeface="Times New Roman" panose="02020603050405020304" pitchFamily="18" charset="0"/>
                </a:endParaRPr>
              </a:p>
              <a:p>
                <a14:m>
                  <m:oMath xmlns:m="http://schemas.openxmlformats.org/officeDocument/2006/math">
                    <m:sSub>
                      <m:sSubPr>
                        <m:ctrlPr>
                          <a:rPr lang="id-ID" sz="1600" b="1" i="1">
                            <a:solidFill>
                              <a:schemeClr val="tx1"/>
                            </a:solidFill>
                            <a:latin typeface="Cambria Math"/>
                          </a:rPr>
                        </m:ctrlPr>
                      </m:sSubPr>
                      <m:e>
                        <m:r>
                          <a:rPr lang="en-US" sz="1600" b="1" i="1">
                            <a:solidFill>
                              <a:schemeClr val="tx1"/>
                            </a:solidFill>
                            <a:latin typeface="Cambria Math"/>
                          </a:rPr>
                          <m:t>𝑳</m:t>
                        </m:r>
                      </m:e>
                      <m:sub>
                        <m:r>
                          <a:rPr lang="en-US" sz="1600" b="1" i="1">
                            <a:solidFill>
                              <a:schemeClr val="tx1"/>
                            </a:solidFill>
                            <a:latin typeface="Cambria Math"/>
                          </a:rPr>
                          <m:t>𝟐</m:t>
                        </m:r>
                      </m:sub>
                    </m:sSub>
                  </m:oMath>
                </a14:m>
                <a:r>
                  <a:rPr lang="en-US" sz="1600" b="1" dirty="0">
                    <a:solidFill>
                      <a:schemeClr val="tx1"/>
                    </a:solidFill>
                    <a:latin typeface="Times New Roman" panose="02020603050405020304" pitchFamily="18" charset="0"/>
                    <a:cs typeface="Times New Roman" panose="02020603050405020304" pitchFamily="18" charset="0"/>
                  </a:rPr>
                  <a:t> </a:t>
                </a:r>
                <a:r>
                  <a:rPr lang="id-ID" sz="16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f>
                      <m:fPr>
                        <m:ctrlPr>
                          <a:rPr lang="id-ID" sz="1600" b="1" i="1">
                            <a:solidFill>
                              <a:schemeClr val="tx1"/>
                            </a:solidFill>
                            <a:latin typeface="Cambria Math"/>
                          </a:rPr>
                        </m:ctrlPr>
                      </m:fPr>
                      <m:num>
                        <m:r>
                          <a:rPr lang="id-ID" sz="1600" b="1" i="1">
                            <a:solidFill>
                              <a:schemeClr val="tx1"/>
                            </a:solidFill>
                            <a:latin typeface="Cambria Math"/>
                          </a:rPr>
                          <m:t>𝝀</m:t>
                        </m:r>
                        <m:r>
                          <a:rPr lang="id-ID" sz="1600" b="1" i="1">
                            <a:solidFill>
                              <a:schemeClr val="tx1"/>
                            </a:solidFill>
                            <a:latin typeface="Cambria Math"/>
                          </a:rPr>
                          <m:t>𝒈</m:t>
                        </m:r>
                      </m:num>
                      <m:den>
                        <m:r>
                          <a:rPr lang="id-ID" sz="1600" b="1" i="1">
                            <a:solidFill>
                              <a:schemeClr val="tx1"/>
                            </a:solidFill>
                            <a:latin typeface="Cambria Math"/>
                          </a:rPr>
                          <m:t>𝟒</m:t>
                        </m:r>
                      </m:den>
                    </m:f>
                  </m:oMath>
                </a14:m>
                <a:r>
                  <a:rPr lang="id-ID" sz="1600" b="1" dirty="0">
                    <a:solidFill>
                      <a:schemeClr val="tx1"/>
                    </a:solidFill>
                    <a:latin typeface="Times New Roman" panose="02020603050405020304" pitchFamily="18" charset="0"/>
                    <a:cs typeface="Times New Roman" panose="02020603050405020304" pitchFamily="18" charset="0"/>
                  </a:rPr>
                  <a:t> = 18,45 mm </a:t>
                </a:r>
              </a:p>
              <a:p>
                <a:endParaRPr lang="id-ID" dirty="0"/>
              </a:p>
            </p:txBody>
          </p:sp>
        </mc:Choice>
        <mc:Fallback xmlns="">
          <p:sp>
            <p:nvSpPr>
              <p:cNvPr id="2" name="Rectangle 1"/>
              <p:cNvSpPr>
                <a:spLocks noRot="1" noChangeAspect="1" noMove="1" noResize="1" noEditPoints="1" noAdjustHandles="1" noChangeArrowheads="1" noChangeShapeType="1" noTextEdit="1"/>
              </p:cNvSpPr>
              <p:nvPr/>
            </p:nvSpPr>
            <p:spPr>
              <a:xfrm>
                <a:off x="3707904" y="2598701"/>
                <a:ext cx="4572000" cy="2544799"/>
              </a:xfrm>
              <a:prstGeom prst="rect">
                <a:avLst/>
              </a:prstGeom>
              <a:blipFill rotWithShape="1">
                <a:blip r:embed="rId3"/>
                <a:stretch>
                  <a:fillRect l="-667"/>
                </a:stretch>
              </a:blipFill>
            </p:spPr>
            <p:txBody>
              <a:bodyPr/>
              <a:lstStyle/>
              <a:p>
                <a:r>
                  <a:rPr lang="id-ID">
                    <a:noFill/>
                  </a:rPr>
                  <a:t> </a:t>
                </a:r>
              </a:p>
            </p:txBody>
          </p:sp>
        </mc:Fallback>
      </mc:AlternateContent>
    </p:spTree>
    <p:extLst>
      <p:ext uri="{BB962C8B-B14F-4D97-AF65-F5344CB8AC3E}">
        <p14:creationId xmlns:p14="http://schemas.microsoft.com/office/powerpoint/2010/main" val="2165209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txBox="1">
            <a:spLocks noGrp="1"/>
          </p:cNvSpPr>
          <p:nvPr>
            <p:ph type="title"/>
          </p:nvPr>
        </p:nvSpPr>
        <p:spPr>
          <a:xfrm>
            <a:off x="735875" y="476100"/>
            <a:ext cx="59172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600" dirty="0" smtClean="0"/>
              <a:t>KELOMPOK 4</a:t>
            </a:r>
            <a:endParaRPr sz="3600" dirty="0"/>
          </a:p>
        </p:txBody>
      </p:sp>
      <p:sp>
        <p:nvSpPr>
          <p:cNvPr id="265" name="Google Shape;265;p13"/>
          <p:cNvSpPr txBox="1"/>
          <p:nvPr/>
        </p:nvSpPr>
        <p:spPr>
          <a:xfrm>
            <a:off x="395536" y="3830151"/>
            <a:ext cx="5761500" cy="826500"/>
          </a:xfrm>
          <a:prstGeom prst="rect">
            <a:avLst/>
          </a:prstGeom>
          <a:noFill/>
          <a:ln>
            <a:noFill/>
          </a:ln>
        </p:spPr>
        <p:txBody>
          <a:bodyPr spcFirstLastPara="1" wrap="square" lIns="91425" tIns="91425" rIns="91425" bIns="91425" anchor="t" anchorCtr="0">
            <a:noAutofit/>
          </a:bodyPr>
          <a:lstStyle/>
          <a:p>
            <a:pPr marL="228600" lvl="0" indent="-228600" algn="l" rtl="0">
              <a:spcBef>
                <a:spcPts val="1000"/>
              </a:spcBef>
              <a:spcAft>
                <a:spcPts val="0"/>
              </a:spcAft>
              <a:buFont typeface="+mj-lt"/>
              <a:buAutoNum type="arabicPeriod"/>
            </a:pPr>
            <a:r>
              <a:rPr sz="1800" dirty="0" err="1" smtClean="0">
                <a:solidFill>
                  <a:srgbClr val="FFFFFF"/>
                </a:solidFill>
                <a:latin typeface="PT Serif"/>
                <a:ea typeface="PT Serif"/>
                <a:cs typeface="PT Serif"/>
                <a:sym typeface="PT Serif"/>
              </a:rPr>
              <a:t>RIZKY</a:t>
            </a:r>
            <a:r>
              <a:rPr sz="1800" dirty="0" smtClean="0">
                <a:solidFill>
                  <a:srgbClr val="FFFFFF"/>
                </a:solidFill>
                <a:latin typeface="PT Serif"/>
                <a:ea typeface="PT Serif"/>
                <a:cs typeface="PT Serif"/>
                <a:sym typeface="PT Serif"/>
              </a:rPr>
              <a:t> </a:t>
            </a:r>
            <a:r>
              <a:rPr sz="1800" dirty="0" err="1" smtClean="0">
                <a:solidFill>
                  <a:srgbClr val="FFFFFF"/>
                </a:solidFill>
                <a:latin typeface="PT Serif"/>
                <a:ea typeface="PT Serif"/>
                <a:cs typeface="PT Serif"/>
                <a:sym typeface="PT Serif"/>
              </a:rPr>
              <a:t>ANANDA</a:t>
            </a:r>
            <a:endParaRPr sz="1800" dirty="0" smtClean="0">
              <a:solidFill>
                <a:srgbClr val="FFFFFF"/>
              </a:solidFill>
              <a:latin typeface="PT Serif"/>
              <a:ea typeface="PT Serif"/>
              <a:cs typeface="PT Serif"/>
              <a:sym typeface="PT Serif"/>
            </a:endParaRPr>
          </a:p>
          <a:p>
            <a:pPr marL="228600" lvl="0" indent="-228600" algn="l" rtl="0">
              <a:spcBef>
                <a:spcPts val="1000"/>
              </a:spcBef>
              <a:spcAft>
                <a:spcPts val="0"/>
              </a:spcAft>
              <a:buFont typeface="+mj-lt"/>
              <a:buAutoNum type="arabicPeriod"/>
            </a:pPr>
            <a:r>
              <a:rPr lang="x-none" sz="1800" smtClean="0">
                <a:solidFill>
                  <a:srgbClr val="FFFFFF"/>
                </a:solidFill>
                <a:latin typeface="PT Serif"/>
                <a:ea typeface="PT Serif"/>
                <a:cs typeface="PT Serif"/>
                <a:sym typeface="PT Serif"/>
              </a:rPr>
              <a:t>SITI FATIMAH AZZAHRA</a:t>
            </a:r>
            <a:endParaRPr sz="1800" dirty="0">
              <a:solidFill>
                <a:srgbClr val="FFFFFF"/>
              </a:solidFill>
              <a:latin typeface="PT Serif"/>
              <a:ea typeface="PT Serif"/>
              <a:cs typeface="PT Serif"/>
              <a:sym typeface="PT Serif"/>
            </a:endParaRPr>
          </a:p>
          <a:p>
            <a:pPr marL="0" lvl="0" indent="0" algn="l" rtl="0">
              <a:spcBef>
                <a:spcPts val="1000"/>
              </a:spcBef>
              <a:spcAft>
                <a:spcPts val="1000"/>
              </a:spcAft>
              <a:buNone/>
            </a:pPr>
            <a:endParaRPr sz="1100" dirty="0">
              <a:solidFill>
                <a:srgbClr val="FFFFFF"/>
              </a:solidFill>
              <a:latin typeface="PT Serif"/>
              <a:ea typeface="PT Serif"/>
              <a:cs typeface="PT Serif"/>
              <a:sym typeface="PT Serif"/>
            </a:endParaRPr>
          </a:p>
        </p:txBody>
      </p:sp>
      <p:sp>
        <p:nvSpPr>
          <p:cNvPr id="266" name="Google Shape;266;p13"/>
          <p:cNvSpPr txBox="1">
            <a:spLocks noGrp="1"/>
          </p:cNvSpPr>
          <p:nvPr>
            <p:ph type="sldNum" idx="12"/>
          </p:nvPr>
        </p:nvSpPr>
        <p:spPr>
          <a:xfrm>
            <a:off x="76200" y="39925"/>
            <a:ext cx="5487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1560" y="-26906"/>
            <a:ext cx="5343600" cy="819900"/>
          </a:xfrm>
        </p:spPr>
        <p:txBody>
          <a:bodyPr/>
          <a:lstStyle/>
          <a:p>
            <a:pPr marL="25400" indent="0">
              <a:buNone/>
            </a:pPr>
            <a:r>
              <a:rPr lang="id-ID" i="0" dirty="0" smtClean="0"/>
              <a:t>Desain antena</a:t>
            </a:r>
            <a:endParaRPr lang="id-ID" i="0"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Picture 5"/>
          <p:cNvPicPr/>
          <p:nvPr/>
        </p:nvPicPr>
        <p:blipFill rotWithShape="1">
          <a:blip r:embed="rId2"/>
          <a:srcRect l="4024" r="9965" b="4693"/>
          <a:stretch/>
        </p:blipFill>
        <p:spPr bwMode="auto">
          <a:xfrm>
            <a:off x="251520" y="699542"/>
            <a:ext cx="4928870" cy="3442335"/>
          </a:xfrm>
          <a:prstGeom prst="rect">
            <a:avLst/>
          </a:prstGeom>
          <a:ln>
            <a:noFill/>
          </a:ln>
          <a:extLst>
            <a:ext uri="{53640926-AAD7-44D8-BBD7-CCE9431645EC}">
              <a14:shadowObscured xmlns:a14="http://schemas.microsoft.com/office/drawing/2010/main"/>
            </a:ext>
          </a:extLst>
        </p:spPr>
      </p:pic>
      <p:graphicFrame>
        <p:nvGraphicFramePr>
          <p:cNvPr id="7" name="Table 6"/>
          <p:cNvGraphicFramePr>
            <a:graphicFrameLocks noGrp="1"/>
          </p:cNvGraphicFramePr>
          <p:nvPr>
            <p:extLst>
              <p:ext uri="{D42A27DB-BD31-4B8C-83A1-F6EECF244321}">
                <p14:modId xmlns:p14="http://schemas.microsoft.com/office/powerpoint/2010/main" val="2050189614"/>
              </p:ext>
            </p:extLst>
          </p:nvPr>
        </p:nvGraphicFramePr>
        <p:xfrm>
          <a:off x="4932040" y="3003798"/>
          <a:ext cx="4097967" cy="1899288"/>
        </p:xfrm>
        <a:graphic>
          <a:graphicData uri="http://schemas.openxmlformats.org/drawingml/2006/table">
            <a:tbl>
              <a:tblPr firstRow="1" firstCol="1" bandRow="1"/>
              <a:tblGrid>
                <a:gridCol w="1299851"/>
                <a:gridCol w="1300324"/>
                <a:gridCol w="1497792"/>
              </a:tblGrid>
              <a:tr h="194810">
                <a:tc>
                  <a:txBody>
                    <a:bodyPr/>
                    <a:lstStyle/>
                    <a:p>
                      <a:pPr algn="ctr">
                        <a:lnSpc>
                          <a:spcPct val="115000"/>
                        </a:lnSpc>
                        <a:spcAft>
                          <a:spcPts val="0"/>
                        </a:spcAft>
                      </a:pPr>
                      <a:r>
                        <a:rPr lang="en-US" sz="1000" b="1" dirty="0" err="1">
                          <a:effectLst/>
                          <a:latin typeface="Times New Roman"/>
                          <a:ea typeface="Calibri"/>
                          <a:cs typeface="Arial"/>
                        </a:rPr>
                        <a:t>Simbol</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b="1">
                          <a:effectLst/>
                          <a:latin typeface="Times New Roman"/>
                          <a:ea typeface="Calibri"/>
                          <a:cs typeface="Arial"/>
                        </a:rPr>
                        <a:t>Dimensi (mm)</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b="1">
                          <a:effectLst/>
                          <a:latin typeface="Times New Roman"/>
                          <a:ea typeface="Calibri"/>
                          <a:cs typeface="Arial"/>
                        </a:rPr>
                        <a:t>Keterangan</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2607">
                <a:tc>
                  <a:txBody>
                    <a:bodyPr/>
                    <a:lstStyle/>
                    <a:p>
                      <a:pPr algn="ctr">
                        <a:lnSpc>
                          <a:spcPct val="115000"/>
                        </a:lnSpc>
                        <a:spcAft>
                          <a:spcPts val="0"/>
                        </a:spcAft>
                      </a:pPr>
                      <a:r>
                        <a:rPr lang="id-ID" sz="1000" dirty="0">
                          <a:effectLst/>
                          <a:latin typeface="Times New Roman"/>
                          <a:ea typeface="Calibri"/>
                          <a:cs typeface="Arial"/>
                        </a:rPr>
                        <a:t>d</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a:effectLst/>
                          <a:latin typeface="Times New Roman"/>
                          <a:ea typeface="Calibri"/>
                          <a:cs typeface="Arial"/>
                        </a:rPr>
                        <a:t>20.8</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Jarak Antar Elemen</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94810">
                <a:tc>
                  <a:txBody>
                    <a:bodyPr/>
                    <a:lstStyle/>
                    <a:p>
                      <a:pPr algn="ctr">
                        <a:lnSpc>
                          <a:spcPct val="115000"/>
                        </a:lnSpc>
                        <a:spcAft>
                          <a:spcPts val="0"/>
                        </a:spcAft>
                      </a:pPr>
                      <a:r>
                        <a:rPr lang="id-ID" sz="1000">
                          <a:effectLst/>
                          <a:latin typeface="Times New Roman"/>
                          <a:ea typeface="Calibri"/>
                          <a:cs typeface="Arial"/>
                        </a:rPr>
                        <a:t>a</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a:effectLst/>
                          <a:latin typeface="Times New Roman"/>
                          <a:ea typeface="Calibri"/>
                          <a:cs typeface="Arial"/>
                        </a:rPr>
                        <a:t>26.5</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Panjang Sisi Patch</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94810">
                <a:tc>
                  <a:txBody>
                    <a:bodyPr/>
                    <a:lstStyle/>
                    <a:p>
                      <a:pPr algn="ctr">
                        <a:lnSpc>
                          <a:spcPct val="115000"/>
                        </a:lnSpc>
                        <a:spcAft>
                          <a:spcPts val="0"/>
                        </a:spcAft>
                      </a:pPr>
                      <a:r>
                        <a:rPr lang="en-US" sz="1000">
                          <a:effectLst/>
                          <a:latin typeface="Times New Roman"/>
                          <a:ea typeface="Calibri"/>
                          <a:cs typeface="Arial"/>
                        </a:rPr>
                        <a:t>L</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a:effectLst/>
                          <a:latin typeface="Times New Roman"/>
                          <a:ea typeface="Calibri"/>
                          <a:cs typeface="Arial"/>
                        </a:rPr>
                        <a:t>11,608</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Panjang Saluran Pencatu 1</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2607">
                <a:tc>
                  <a:txBody>
                    <a:bodyPr/>
                    <a:lstStyle/>
                    <a:p>
                      <a:pPr algn="ctr">
                        <a:lnSpc>
                          <a:spcPct val="115000"/>
                        </a:lnSpc>
                        <a:spcAft>
                          <a:spcPts val="0"/>
                        </a:spcAft>
                      </a:pPr>
                      <a:r>
                        <a:rPr lang="en-US" sz="1000">
                          <a:effectLst/>
                          <a:latin typeface="Times New Roman"/>
                          <a:ea typeface="Calibri"/>
                          <a:cs typeface="Arial"/>
                        </a:rPr>
                        <a:t>L2</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a:effectLst/>
                          <a:latin typeface="Times New Roman"/>
                          <a:ea typeface="Calibri"/>
                          <a:cs typeface="Arial"/>
                        </a:rPr>
                        <a:t>18,45</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Panjang Saluran Pencatu 2</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94810">
                <a:tc>
                  <a:txBody>
                    <a:bodyPr/>
                    <a:lstStyle/>
                    <a:p>
                      <a:pPr algn="ctr">
                        <a:lnSpc>
                          <a:spcPct val="115000"/>
                        </a:lnSpc>
                        <a:spcAft>
                          <a:spcPts val="0"/>
                        </a:spcAft>
                      </a:pPr>
                      <a:r>
                        <a:rPr lang="en-US" sz="1000">
                          <a:effectLst/>
                          <a:latin typeface="Times New Roman"/>
                          <a:ea typeface="Calibri"/>
                          <a:cs typeface="Arial"/>
                        </a:rPr>
                        <a:t>Lg</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75</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err="1">
                          <a:effectLst/>
                          <a:latin typeface="Times New Roman"/>
                          <a:ea typeface="Calibri"/>
                          <a:cs typeface="Arial"/>
                        </a:rPr>
                        <a:t>Panjang</a:t>
                      </a:r>
                      <a:r>
                        <a:rPr lang="en-US" sz="1000" dirty="0">
                          <a:effectLst/>
                          <a:latin typeface="Times New Roman"/>
                          <a:ea typeface="Calibri"/>
                          <a:cs typeface="Arial"/>
                        </a:rPr>
                        <a:t> </a:t>
                      </a:r>
                      <a:r>
                        <a:rPr lang="en-US" sz="1000" dirty="0" err="1">
                          <a:effectLst/>
                          <a:latin typeface="Times New Roman"/>
                          <a:ea typeface="Calibri"/>
                          <a:cs typeface="Arial"/>
                        </a:rPr>
                        <a:t>Substrat</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2607">
                <a:tc>
                  <a:txBody>
                    <a:bodyPr/>
                    <a:lstStyle/>
                    <a:p>
                      <a:pPr algn="ctr">
                        <a:lnSpc>
                          <a:spcPct val="115000"/>
                        </a:lnSpc>
                        <a:spcAft>
                          <a:spcPts val="0"/>
                        </a:spcAft>
                      </a:pPr>
                      <a:r>
                        <a:rPr lang="en-US" sz="1000">
                          <a:effectLst/>
                          <a:latin typeface="Times New Roman"/>
                          <a:ea typeface="Calibri"/>
                          <a:cs typeface="Arial"/>
                        </a:rPr>
                        <a:t>W1</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5</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err="1">
                          <a:effectLst/>
                          <a:latin typeface="Times New Roman"/>
                          <a:ea typeface="Calibri"/>
                          <a:cs typeface="Arial"/>
                        </a:rPr>
                        <a:t>Lebar</a:t>
                      </a:r>
                      <a:r>
                        <a:rPr lang="en-US" sz="1000" dirty="0">
                          <a:effectLst/>
                          <a:latin typeface="Times New Roman"/>
                          <a:ea typeface="Calibri"/>
                          <a:cs typeface="Arial"/>
                        </a:rPr>
                        <a:t> </a:t>
                      </a:r>
                      <a:r>
                        <a:rPr lang="en-US" sz="1000" dirty="0" err="1">
                          <a:effectLst/>
                          <a:latin typeface="Times New Roman"/>
                          <a:ea typeface="Calibri"/>
                          <a:cs typeface="Arial"/>
                        </a:rPr>
                        <a:t>Saluran</a:t>
                      </a:r>
                      <a:r>
                        <a:rPr lang="en-US" sz="1000" dirty="0">
                          <a:effectLst/>
                          <a:latin typeface="Times New Roman"/>
                          <a:ea typeface="Calibri"/>
                          <a:cs typeface="Arial"/>
                        </a:rPr>
                        <a:t> </a:t>
                      </a:r>
                      <a:r>
                        <a:rPr lang="en-US" sz="1000" dirty="0" err="1">
                          <a:effectLst/>
                          <a:latin typeface="Times New Roman"/>
                          <a:ea typeface="Calibri"/>
                          <a:cs typeface="Arial"/>
                        </a:rPr>
                        <a:t>Pencatu</a:t>
                      </a:r>
                      <a:r>
                        <a:rPr lang="en-US" sz="1000" dirty="0">
                          <a:effectLst/>
                          <a:latin typeface="Times New Roman"/>
                          <a:ea typeface="Calibri"/>
                          <a:cs typeface="Arial"/>
                        </a:rPr>
                        <a:t> 1</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94810">
                <a:tc>
                  <a:txBody>
                    <a:bodyPr/>
                    <a:lstStyle/>
                    <a:p>
                      <a:pPr algn="ctr">
                        <a:lnSpc>
                          <a:spcPct val="115000"/>
                        </a:lnSpc>
                        <a:spcAft>
                          <a:spcPts val="0"/>
                        </a:spcAft>
                      </a:pPr>
                      <a:r>
                        <a:rPr lang="en-US" sz="1000">
                          <a:effectLst/>
                          <a:latin typeface="Times New Roman"/>
                          <a:ea typeface="Calibri"/>
                          <a:cs typeface="Arial"/>
                        </a:rPr>
                        <a:t>W2</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2</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err="1">
                          <a:effectLst/>
                          <a:latin typeface="Times New Roman"/>
                          <a:ea typeface="Calibri"/>
                          <a:cs typeface="Arial"/>
                        </a:rPr>
                        <a:t>Lebar</a:t>
                      </a:r>
                      <a:r>
                        <a:rPr lang="en-US" sz="1000" dirty="0">
                          <a:effectLst/>
                          <a:latin typeface="Times New Roman"/>
                          <a:ea typeface="Calibri"/>
                          <a:cs typeface="Arial"/>
                        </a:rPr>
                        <a:t> </a:t>
                      </a:r>
                      <a:r>
                        <a:rPr lang="en-US" sz="1000" dirty="0" err="1">
                          <a:effectLst/>
                          <a:latin typeface="Times New Roman"/>
                          <a:ea typeface="Calibri"/>
                          <a:cs typeface="Arial"/>
                        </a:rPr>
                        <a:t>Saluran</a:t>
                      </a:r>
                      <a:r>
                        <a:rPr lang="en-US" sz="1000" dirty="0">
                          <a:effectLst/>
                          <a:latin typeface="Times New Roman"/>
                          <a:ea typeface="Calibri"/>
                          <a:cs typeface="Arial"/>
                        </a:rPr>
                        <a:t> </a:t>
                      </a:r>
                      <a:r>
                        <a:rPr lang="en-US" sz="1000" dirty="0" err="1">
                          <a:effectLst/>
                          <a:latin typeface="Times New Roman"/>
                          <a:ea typeface="Calibri"/>
                          <a:cs typeface="Arial"/>
                        </a:rPr>
                        <a:t>Pencatu</a:t>
                      </a:r>
                      <a:r>
                        <a:rPr lang="en-US" sz="1000" dirty="0">
                          <a:effectLst/>
                          <a:latin typeface="Times New Roman"/>
                          <a:ea typeface="Calibri"/>
                          <a:cs typeface="Arial"/>
                        </a:rPr>
                        <a:t> 2</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94810">
                <a:tc>
                  <a:txBody>
                    <a:bodyPr/>
                    <a:lstStyle/>
                    <a:p>
                      <a:pPr algn="ctr">
                        <a:lnSpc>
                          <a:spcPct val="115000"/>
                        </a:lnSpc>
                        <a:spcAft>
                          <a:spcPts val="0"/>
                        </a:spcAft>
                      </a:pPr>
                      <a:r>
                        <a:rPr lang="en-US" sz="1000">
                          <a:effectLst/>
                          <a:latin typeface="Times New Roman"/>
                          <a:ea typeface="Calibri"/>
                          <a:cs typeface="Arial"/>
                        </a:rPr>
                        <a:t>Wg</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54,5</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dirty="0" err="1">
                          <a:effectLst/>
                          <a:latin typeface="Times New Roman"/>
                          <a:ea typeface="Calibri"/>
                          <a:cs typeface="Arial"/>
                        </a:rPr>
                        <a:t>Lebar</a:t>
                      </a:r>
                      <a:r>
                        <a:rPr lang="en-US" sz="1000" dirty="0">
                          <a:effectLst/>
                          <a:latin typeface="Times New Roman"/>
                          <a:ea typeface="Calibri"/>
                          <a:cs typeface="Arial"/>
                        </a:rPr>
                        <a:t> </a:t>
                      </a:r>
                      <a:r>
                        <a:rPr lang="en-US" sz="1000" dirty="0" err="1">
                          <a:effectLst/>
                          <a:latin typeface="Times New Roman"/>
                          <a:ea typeface="Calibri"/>
                          <a:cs typeface="Arial"/>
                        </a:rPr>
                        <a:t>Substrat</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2607">
                <a:tc>
                  <a:txBody>
                    <a:bodyPr/>
                    <a:lstStyle/>
                    <a:p>
                      <a:pPr algn="ctr">
                        <a:lnSpc>
                          <a:spcPct val="115000"/>
                        </a:lnSpc>
                        <a:spcAft>
                          <a:spcPts val="0"/>
                        </a:spcAft>
                      </a:pPr>
                      <a:r>
                        <a:rPr lang="en-US" sz="1000" dirty="0">
                          <a:effectLst/>
                          <a:latin typeface="Times New Roman"/>
                          <a:ea typeface="Calibri"/>
                          <a:cs typeface="Arial"/>
                        </a:rPr>
                        <a:t>h </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000">
                          <a:effectLst/>
                          <a:latin typeface="Times New Roman"/>
                          <a:ea typeface="Calibri"/>
                          <a:cs typeface="Arial"/>
                        </a:rPr>
                        <a:t>1.6</a:t>
                      </a:r>
                      <a:endParaRPr lang="id-ID" sz="9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2865755" algn="ctr"/>
                          <a:tab pos="5731510" algn="r"/>
                          <a:tab pos="457200" algn="l"/>
                        </a:tabLst>
                      </a:pPr>
                      <a:r>
                        <a:rPr lang="en-US" sz="1000" dirty="0" err="1">
                          <a:effectLst/>
                          <a:latin typeface="Times New Roman"/>
                          <a:ea typeface="Calibri"/>
                          <a:cs typeface="Arial"/>
                        </a:rPr>
                        <a:t>Ketebalan</a:t>
                      </a:r>
                      <a:r>
                        <a:rPr lang="en-US" sz="1000" dirty="0">
                          <a:effectLst/>
                          <a:latin typeface="Times New Roman"/>
                          <a:ea typeface="Calibri"/>
                          <a:cs typeface="Arial"/>
                        </a:rPr>
                        <a:t> </a:t>
                      </a:r>
                      <a:r>
                        <a:rPr lang="en-US" sz="1000" dirty="0" err="1">
                          <a:effectLst/>
                          <a:latin typeface="Times New Roman"/>
                          <a:ea typeface="Calibri"/>
                          <a:cs typeface="Arial"/>
                        </a:rPr>
                        <a:t>Substrat</a:t>
                      </a:r>
                      <a:endParaRPr lang="id-ID" sz="9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573168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1700" y="1991825"/>
            <a:ext cx="6510700" cy="1159800"/>
          </a:xfrm>
        </p:spPr>
        <p:txBody>
          <a:bodyPr/>
          <a:lstStyle/>
          <a:p>
            <a:r>
              <a:rPr lang="id-ID" dirty="0" smtClean="0"/>
              <a:t>BAB IV</a:t>
            </a:r>
            <a:br>
              <a:rPr lang="id-ID" dirty="0" smtClean="0"/>
            </a:br>
            <a:r>
              <a:rPr lang="id-ID" dirty="0" smtClean="0"/>
              <a:t>SIMULASI </a:t>
            </a:r>
            <a:br>
              <a:rPr lang="id-ID" dirty="0" smtClean="0"/>
            </a:br>
            <a:r>
              <a:rPr lang="id-ID" dirty="0" smtClean="0"/>
              <a:t>DAN </a:t>
            </a:r>
            <a:br>
              <a:rPr lang="id-ID" dirty="0" smtClean="0"/>
            </a:br>
            <a:r>
              <a:rPr lang="id-ID" dirty="0" smtClean="0"/>
              <a:t>OPTIMASI ANTENA</a:t>
            </a:r>
            <a:endParaRPr lang="id-ID" dirty="0"/>
          </a:p>
        </p:txBody>
      </p:sp>
    </p:spTree>
    <p:extLst>
      <p:ext uri="{BB962C8B-B14F-4D97-AF65-F5344CB8AC3E}">
        <p14:creationId xmlns:p14="http://schemas.microsoft.com/office/powerpoint/2010/main" val="1414548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16"/>
            <a:ext cx="5917200" cy="697500"/>
          </a:xfrm>
        </p:spPr>
        <p:txBody>
          <a:bodyPr/>
          <a:lstStyle/>
          <a:p>
            <a:r>
              <a:rPr lang="id-ID" dirty="0" smtClean="0"/>
              <a:t>Langkah – langkah simulasi</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
        <p:nvSpPr>
          <p:cNvPr id="4" name="Rectangle 3"/>
          <p:cNvSpPr/>
          <p:nvPr/>
        </p:nvSpPr>
        <p:spPr>
          <a:xfrm>
            <a:off x="0" y="627534"/>
            <a:ext cx="7308304" cy="1077218"/>
          </a:xfrm>
          <a:prstGeom prst="rect">
            <a:avLst/>
          </a:prstGeom>
        </p:spPr>
        <p:txBody>
          <a:bodyPr wrap="square">
            <a:spAutoFit/>
          </a:bodyPr>
          <a:lstStyle/>
          <a:p>
            <a:r>
              <a:rPr lang="en-US" sz="1600" dirty="0" err="1">
                <a:solidFill>
                  <a:schemeClr val="tx1"/>
                </a:solidFill>
              </a:rPr>
              <a:t>Langkah</a:t>
            </a:r>
            <a:r>
              <a:rPr lang="en-US" sz="1600" dirty="0">
                <a:solidFill>
                  <a:schemeClr val="tx1"/>
                </a:solidFill>
              </a:rPr>
              <a:t> 1, </a:t>
            </a:r>
            <a:r>
              <a:rPr lang="en-US" sz="1600" dirty="0" err="1">
                <a:solidFill>
                  <a:schemeClr val="tx1"/>
                </a:solidFill>
              </a:rPr>
              <a:t>membuka</a:t>
            </a:r>
            <a:r>
              <a:rPr lang="en-US" sz="1600" dirty="0">
                <a:solidFill>
                  <a:schemeClr val="tx1"/>
                </a:solidFill>
              </a:rPr>
              <a:t> </a:t>
            </a:r>
            <a:r>
              <a:rPr lang="en-US" sz="1600" dirty="0" err="1">
                <a:solidFill>
                  <a:schemeClr val="tx1"/>
                </a:solidFill>
              </a:rPr>
              <a:t>aplikasi</a:t>
            </a:r>
            <a:r>
              <a:rPr lang="en-US" sz="1600" dirty="0">
                <a:solidFill>
                  <a:schemeClr val="tx1"/>
                </a:solidFill>
              </a:rPr>
              <a:t> CST Studio Suite 2019 </a:t>
            </a:r>
            <a:r>
              <a:rPr lang="en-US" sz="1600" dirty="0" err="1">
                <a:solidFill>
                  <a:schemeClr val="tx1"/>
                </a:solidFill>
              </a:rPr>
              <a:t>dengan</a:t>
            </a:r>
            <a:r>
              <a:rPr lang="en-US" sz="1600" dirty="0">
                <a:solidFill>
                  <a:schemeClr val="tx1"/>
                </a:solidFill>
              </a:rPr>
              <a:t> </a:t>
            </a:r>
            <a:r>
              <a:rPr lang="en-US" sz="1600" dirty="0" err="1">
                <a:solidFill>
                  <a:schemeClr val="tx1"/>
                </a:solidFill>
              </a:rPr>
              <a:t>cara</a:t>
            </a:r>
            <a:r>
              <a:rPr lang="en-US" sz="1600" dirty="0">
                <a:solidFill>
                  <a:schemeClr val="tx1"/>
                </a:solidFill>
              </a:rPr>
              <a:t> </a:t>
            </a:r>
            <a:r>
              <a:rPr lang="en-US" sz="1600" dirty="0" err="1">
                <a:solidFill>
                  <a:schemeClr val="tx1"/>
                </a:solidFill>
              </a:rPr>
              <a:t>menekan</a:t>
            </a:r>
            <a:r>
              <a:rPr lang="en-US" sz="1600" dirty="0">
                <a:solidFill>
                  <a:schemeClr val="tx1"/>
                </a:solidFill>
              </a:rPr>
              <a:t> </a:t>
            </a:r>
            <a:r>
              <a:rPr lang="en-US" sz="1600" dirty="0" err="1">
                <a:solidFill>
                  <a:schemeClr val="tx1"/>
                </a:solidFill>
              </a:rPr>
              <a:t>tombol</a:t>
            </a:r>
            <a:r>
              <a:rPr lang="en-US" sz="1600" dirty="0">
                <a:solidFill>
                  <a:schemeClr val="tx1"/>
                </a:solidFill>
              </a:rPr>
              <a:t> </a:t>
            </a:r>
            <a:r>
              <a:rPr lang="en-US" sz="1600" dirty="0" err="1">
                <a:solidFill>
                  <a:schemeClr val="tx1"/>
                </a:solidFill>
              </a:rPr>
              <a:t>bergambar</a:t>
            </a:r>
            <a:r>
              <a:rPr lang="en-US" sz="1600" dirty="0">
                <a:solidFill>
                  <a:schemeClr val="tx1"/>
                </a:solidFill>
              </a:rPr>
              <a:t> windows </a:t>
            </a:r>
            <a:r>
              <a:rPr lang="en-US" sz="1600" dirty="0" err="1">
                <a:solidFill>
                  <a:schemeClr val="tx1"/>
                </a:solidFill>
              </a:rPr>
              <a:t>pada</a:t>
            </a:r>
            <a:r>
              <a:rPr lang="en-US" sz="1600" dirty="0">
                <a:solidFill>
                  <a:schemeClr val="tx1"/>
                </a:solidFill>
              </a:rPr>
              <a:t> keyboard, </a:t>
            </a:r>
            <a:r>
              <a:rPr lang="en-US" sz="1600" dirty="0" err="1">
                <a:solidFill>
                  <a:schemeClr val="tx1"/>
                </a:solidFill>
              </a:rPr>
              <a:t>lalu</a:t>
            </a:r>
            <a:r>
              <a:rPr lang="en-US" sz="1600" dirty="0">
                <a:solidFill>
                  <a:schemeClr val="tx1"/>
                </a:solidFill>
              </a:rPr>
              <a:t> </a:t>
            </a:r>
            <a:r>
              <a:rPr lang="en-US" sz="1600" dirty="0" err="1">
                <a:solidFill>
                  <a:schemeClr val="tx1"/>
                </a:solidFill>
              </a:rPr>
              <a:t>cari</a:t>
            </a:r>
            <a:r>
              <a:rPr lang="en-US" sz="1600" dirty="0">
                <a:solidFill>
                  <a:schemeClr val="tx1"/>
                </a:solidFill>
              </a:rPr>
              <a:t> </a:t>
            </a:r>
            <a:r>
              <a:rPr lang="en-US" sz="1600" dirty="0" err="1">
                <a:solidFill>
                  <a:schemeClr val="tx1"/>
                </a:solidFill>
              </a:rPr>
              <a:t>aplikasi</a:t>
            </a:r>
            <a:r>
              <a:rPr lang="en-US" sz="1600" dirty="0">
                <a:solidFill>
                  <a:schemeClr val="tx1"/>
                </a:solidFill>
              </a:rPr>
              <a:t> CST </a:t>
            </a:r>
            <a:r>
              <a:rPr lang="en-US" sz="1600" dirty="0" err="1">
                <a:solidFill>
                  <a:schemeClr val="tx1"/>
                </a:solidFill>
              </a:rPr>
              <a:t>tersebut</a:t>
            </a:r>
            <a:r>
              <a:rPr lang="en-US" sz="1600" dirty="0">
                <a:solidFill>
                  <a:schemeClr val="tx1"/>
                </a:solidFill>
              </a:rPr>
              <a:t> </a:t>
            </a:r>
            <a:r>
              <a:rPr lang="en-US" sz="1600" dirty="0" err="1">
                <a:solidFill>
                  <a:schemeClr val="tx1"/>
                </a:solidFill>
              </a:rPr>
              <a:t>seperti</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Gambar</a:t>
            </a:r>
            <a:r>
              <a:rPr lang="en-US" sz="1600" dirty="0">
                <a:solidFill>
                  <a:schemeClr val="tx1"/>
                </a:solidFill>
              </a:rPr>
              <a:t> </a:t>
            </a:r>
            <a:endParaRPr lang="id-ID" sz="1600" dirty="0">
              <a:solidFill>
                <a:schemeClr val="tx1"/>
              </a:solidFill>
            </a:endParaRPr>
          </a:p>
          <a:p>
            <a:endParaRPr lang="id-ID" sz="1600" dirty="0" smtClean="0">
              <a:solidFill>
                <a:schemeClr val="tx1"/>
              </a:solidFill>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l="-1" t="36341" r="83073"/>
          <a:stretch/>
        </p:blipFill>
        <p:spPr bwMode="auto">
          <a:xfrm>
            <a:off x="3168129" y="1265520"/>
            <a:ext cx="2339975" cy="3826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6230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4" name="Rectangle 2"/>
          <p:cNvSpPr>
            <a:spLocks noChangeArrowheads="1"/>
          </p:cNvSpPr>
          <p:nvPr/>
        </p:nvSpPr>
        <p:spPr bwMode="auto">
          <a:xfrm>
            <a:off x="-18901" y="439722"/>
            <a:ext cx="673224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Kemudian</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akan</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muncul</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tampilan</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awal</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CST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tersebut</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seperti</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pada</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mj-lt"/>
                <a:ea typeface="Calibri" pitchFamily="34" charset="0"/>
                <a:cs typeface="Times New Roman" pitchFamily="18" charset="0"/>
              </a:rPr>
              <a:t>Gambar</a:t>
            </a:r>
            <a:r>
              <a:rPr kumimoji="0" lang="en-US" altLang="id-ID" sz="1800" b="0" i="0" u="none" strike="noStrike" cap="none" normalizeH="0" baseline="0" dirty="0" smtClean="0">
                <a:ln>
                  <a:noFill/>
                </a:ln>
                <a:solidFill>
                  <a:schemeClr val="tx1"/>
                </a:solidFill>
                <a:effectLst/>
                <a:latin typeface="+mj-lt"/>
                <a:ea typeface="Calibri" pitchFamily="34" charset="0"/>
                <a:cs typeface="Times New Roman" pitchFamily="18" charset="0"/>
              </a:rPr>
              <a:t> </a:t>
            </a:r>
            <a:endParaRPr kumimoji="0" lang="id-ID" altLang="id-ID" sz="105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3" name="Picture 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21" y="1347614"/>
            <a:ext cx="5648325"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5335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sp>
        <p:nvSpPr>
          <p:cNvPr id="4" name="Rectangle 2"/>
          <p:cNvSpPr>
            <a:spLocks noChangeArrowheads="1"/>
          </p:cNvSpPr>
          <p:nvPr/>
        </p:nvSpPr>
        <p:spPr bwMode="auto">
          <a:xfrm>
            <a:off x="1" y="360043"/>
            <a:ext cx="70922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2.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a:t>
            </a:r>
            <a:r>
              <a:rPr lang="en-US" sz="1600" dirty="0" err="1">
                <a:solidFill>
                  <a:schemeClr val="tx1"/>
                </a:solidFill>
                <a:latin typeface="Times New Roman"/>
                <a:ea typeface="Calibri"/>
              </a:rPr>
              <a:t>proyek</a:t>
            </a:r>
            <a:r>
              <a:rPr lang="en-US" sz="1600" dirty="0">
                <a:solidFill>
                  <a:schemeClr val="tx1"/>
                </a:solidFill>
                <a:latin typeface="Times New Roman"/>
                <a:ea typeface="Calibri"/>
              </a:rPr>
              <a:t> </a:t>
            </a:r>
            <a:r>
              <a:rPr lang="en-US" sz="1600" dirty="0" err="1">
                <a:solidFill>
                  <a:schemeClr val="tx1"/>
                </a:solidFill>
                <a:latin typeface="Times New Roman"/>
                <a:ea typeface="Calibri"/>
              </a:rPr>
              <a:t>baru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New Template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Project </a:t>
            </a:r>
            <a:r>
              <a:rPr lang="en-US" sz="1600" dirty="0" err="1">
                <a:solidFill>
                  <a:schemeClr val="tx1"/>
                </a:solidFill>
                <a:latin typeface="Times New Roman"/>
                <a:ea typeface="Calibri"/>
              </a:rPr>
              <a:t>Template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Pilih</a:t>
            </a:r>
            <a:r>
              <a:rPr lang="en-US" sz="1600" dirty="0">
                <a:solidFill>
                  <a:schemeClr val="tx1"/>
                </a:solidFill>
                <a:latin typeface="Times New Roman"/>
                <a:ea typeface="Calibri"/>
              </a:rPr>
              <a:t> MW &amp; </a:t>
            </a:r>
            <a:r>
              <a:rPr lang="en-US" sz="1600" dirty="0" err="1">
                <a:solidFill>
                  <a:schemeClr val="tx1"/>
                </a:solidFill>
                <a:latin typeface="Times New Roman"/>
                <a:ea typeface="Calibri"/>
              </a:rPr>
              <a:t>RF</a:t>
            </a:r>
            <a:r>
              <a:rPr lang="en-US" sz="1600" dirty="0">
                <a:solidFill>
                  <a:schemeClr val="tx1"/>
                </a:solidFill>
                <a:latin typeface="Times New Roman"/>
                <a:ea typeface="Calibri"/>
              </a:rPr>
              <a:t> &amp; Optical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yang </a:t>
            </a:r>
            <a:r>
              <a:rPr lang="en-US" sz="1600" dirty="0" err="1">
                <a:solidFill>
                  <a:schemeClr val="tx1"/>
                </a:solidFill>
                <a:latin typeface="Times New Roman"/>
                <a:ea typeface="Calibri"/>
              </a:rPr>
              <a:t>tersedia</a:t>
            </a:r>
            <a:r>
              <a:rPr lang="en-US" sz="1600" dirty="0">
                <a:solidFill>
                  <a:schemeClr val="tx1"/>
                </a:solidFill>
                <a:latin typeface="Times New Roman"/>
                <a:ea typeface="Calibri"/>
              </a:rPr>
              <a:t> </a:t>
            </a:r>
            <a:r>
              <a:rPr lang="en-US" sz="1600" dirty="0">
                <a:solidFill>
                  <a:schemeClr val="tx1"/>
                </a:solidFill>
                <a:latin typeface="Times New Roman"/>
                <a:ea typeface="Calibri"/>
                <a:cs typeface="Times New Roman"/>
                <a:sym typeface="Wingdings 3"/>
              </a:rPr>
              <a:t></a:t>
            </a:r>
            <a:r>
              <a:rPr lang="en-US" sz="1600" dirty="0">
                <a:solidFill>
                  <a:schemeClr val="tx1"/>
                </a:solidFill>
                <a:latin typeface="Times New Roman"/>
                <a:ea typeface="Calibri"/>
              </a:rPr>
              <a:t> </a:t>
            </a:r>
            <a:r>
              <a:rPr lang="en-US" sz="1600" dirty="0" err="1">
                <a:solidFill>
                  <a:schemeClr val="tx1"/>
                </a:solidFill>
                <a:latin typeface="Times New Roman"/>
                <a:ea typeface="Calibri"/>
              </a:rPr>
              <a:t>Klik</a:t>
            </a:r>
            <a:r>
              <a:rPr lang="en-US" sz="1600" dirty="0">
                <a:solidFill>
                  <a:schemeClr val="tx1"/>
                </a:solidFill>
                <a:latin typeface="Times New Roman"/>
                <a:ea typeface="Calibri"/>
              </a:rPr>
              <a:t> Antennas, </a:t>
            </a:r>
            <a:r>
              <a:rPr lang="en-US" sz="1600" dirty="0" err="1">
                <a:solidFill>
                  <a:schemeClr val="tx1"/>
                </a:solidFill>
                <a:latin typeface="Times New Roman"/>
                <a:ea typeface="Calibri"/>
              </a:rPr>
              <a:t>sepert</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600" b="0" i="0" u="none" strike="noStrike" cap="none" normalizeH="0" baseline="0" dirty="0" smtClean="0">
              <a:ln>
                <a:noFill/>
              </a:ln>
              <a:solidFill>
                <a:schemeClr val="tx1"/>
              </a:solidFill>
              <a:effectLst/>
              <a:latin typeface="+mj-lt"/>
              <a:ea typeface="Calibri" pitchFamily="34" charset="0"/>
              <a:cs typeface="Times New Roman" pitchFamily="18" charset="0"/>
              <a:sym typeface="Wingdings 3" pitchFamily="18" charset="2"/>
            </a:endParaRPr>
          </a:p>
        </p:txBody>
      </p:sp>
      <p:pic>
        <p:nvPicPr>
          <p:cNvPr id="4097"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91630"/>
            <a:ext cx="5372100" cy="3028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38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54991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dirty="0"/>
          </a:p>
        </p:txBody>
      </p:sp>
      <p:sp>
        <p:nvSpPr>
          <p:cNvPr id="4" name="Rectangle 2"/>
          <p:cNvSpPr>
            <a:spLocks noChangeArrowheads="1"/>
          </p:cNvSpPr>
          <p:nvPr/>
        </p:nvSpPr>
        <p:spPr bwMode="auto">
          <a:xfrm>
            <a:off x="107504" y="359828"/>
            <a:ext cx="69127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err="1">
                <a:solidFill>
                  <a:schemeClr val="tx1"/>
                </a:solidFill>
              </a:rPr>
              <a:t>Langkah</a:t>
            </a:r>
            <a:r>
              <a:rPr lang="en-US" sz="1800" dirty="0">
                <a:solidFill>
                  <a:schemeClr val="tx1"/>
                </a:solidFill>
              </a:rPr>
              <a:t> 3. </a:t>
            </a:r>
            <a:r>
              <a:rPr lang="en-US" sz="1800" dirty="0" err="1">
                <a:solidFill>
                  <a:schemeClr val="tx1"/>
                </a:solidFill>
              </a:rPr>
              <a:t>Memilih</a:t>
            </a:r>
            <a:r>
              <a:rPr lang="en-US" sz="1800" dirty="0">
                <a:solidFill>
                  <a:schemeClr val="tx1"/>
                </a:solidFill>
              </a:rPr>
              <a:t> </a:t>
            </a:r>
            <a:r>
              <a:rPr lang="en-US" sz="1800" dirty="0" err="1">
                <a:solidFill>
                  <a:schemeClr val="tx1"/>
                </a:solidFill>
              </a:rPr>
              <a:t>jenis</a:t>
            </a:r>
            <a:r>
              <a:rPr lang="en-US" sz="1800" dirty="0">
                <a:solidFill>
                  <a:schemeClr val="tx1"/>
                </a:solidFill>
              </a:rPr>
              <a:t> antenna yang </a:t>
            </a:r>
            <a:r>
              <a:rPr lang="en-US" sz="1800" dirty="0" err="1">
                <a:solidFill>
                  <a:schemeClr val="tx1"/>
                </a:solidFill>
              </a:rPr>
              <a:t>akan</a:t>
            </a:r>
            <a:r>
              <a:rPr lang="en-US" sz="1800" dirty="0">
                <a:solidFill>
                  <a:schemeClr val="tx1"/>
                </a:solidFill>
              </a:rPr>
              <a:t> </a:t>
            </a:r>
            <a:r>
              <a:rPr lang="en-US" sz="1800" dirty="0" err="1">
                <a:solidFill>
                  <a:schemeClr val="tx1"/>
                </a:solidFill>
              </a:rPr>
              <a:t>dibuat</a:t>
            </a:r>
            <a:r>
              <a:rPr lang="en-US" sz="1800" dirty="0">
                <a:solidFill>
                  <a:schemeClr val="tx1"/>
                </a:solidFill>
              </a:rPr>
              <a:t>. </a:t>
            </a:r>
            <a:r>
              <a:rPr lang="en-US" sz="1800" dirty="0" err="1">
                <a:solidFill>
                  <a:schemeClr val="tx1"/>
                </a:solidFill>
              </a:rPr>
              <a:t>Untuk</a:t>
            </a:r>
            <a:r>
              <a:rPr lang="en-US" sz="1800" dirty="0">
                <a:solidFill>
                  <a:schemeClr val="tx1"/>
                </a:solidFill>
              </a:rPr>
              <a:t> </a:t>
            </a:r>
            <a:r>
              <a:rPr lang="en-US" sz="1800" dirty="0" err="1">
                <a:solidFill>
                  <a:schemeClr val="tx1"/>
                </a:solidFill>
              </a:rPr>
              <a:t>membuat</a:t>
            </a:r>
            <a:r>
              <a:rPr lang="en-US" sz="1800" dirty="0">
                <a:solidFill>
                  <a:schemeClr val="tx1"/>
                </a:solidFill>
              </a:rPr>
              <a:t> antenna </a:t>
            </a:r>
            <a:r>
              <a:rPr lang="en-US" sz="1800" dirty="0" err="1">
                <a:solidFill>
                  <a:schemeClr val="tx1"/>
                </a:solidFill>
              </a:rPr>
              <a:t>microstrip</a:t>
            </a:r>
            <a:r>
              <a:rPr lang="en-US" sz="1800" dirty="0">
                <a:solidFill>
                  <a:schemeClr val="tx1"/>
                </a:solidFill>
              </a:rPr>
              <a:t> </a:t>
            </a:r>
            <a:r>
              <a:rPr lang="en-US" sz="1800" dirty="0" err="1">
                <a:solidFill>
                  <a:schemeClr val="tx1"/>
                </a:solidFill>
              </a:rPr>
              <a:t>seperti</a:t>
            </a:r>
            <a:r>
              <a:rPr lang="en-US" sz="1800" dirty="0">
                <a:solidFill>
                  <a:schemeClr val="tx1"/>
                </a:solidFill>
              </a:rPr>
              <a:t> yang </a:t>
            </a:r>
            <a:r>
              <a:rPr lang="en-US" sz="1800" dirty="0" err="1">
                <a:solidFill>
                  <a:schemeClr val="tx1"/>
                </a:solidFill>
              </a:rPr>
              <a:t>akan</a:t>
            </a:r>
            <a:r>
              <a:rPr lang="en-US" sz="1800" dirty="0">
                <a:solidFill>
                  <a:schemeClr val="tx1"/>
                </a:solidFill>
              </a:rPr>
              <a:t> </a:t>
            </a:r>
            <a:r>
              <a:rPr lang="en-US" sz="1800" dirty="0" err="1">
                <a:solidFill>
                  <a:schemeClr val="tx1"/>
                </a:solidFill>
              </a:rPr>
              <a:t>dirancang</a:t>
            </a:r>
            <a:r>
              <a:rPr lang="en-US" sz="1800" dirty="0">
                <a:solidFill>
                  <a:schemeClr val="tx1"/>
                </a:solidFill>
              </a:rPr>
              <a:t>, </a:t>
            </a:r>
            <a:r>
              <a:rPr lang="en-US" sz="1800" dirty="0" err="1">
                <a:solidFill>
                  <a:schemeClr val="tx1"/>
                </a:solidFill>
              </a:rPr>
              <a:t>maka</a:t>
            </a:r>
            <a:r>
              <a:rPr lang="en-US" sz="1800" dirty="0">
                <a:solidFill>
                  <a:schemeClr val="tx1"/>
                </a:solidFill>
              </a:rPr>
              <a:t> </a:t>
            </a:r>
            <a:r>
              <a:rPr lang="en-US" sz="1800" dirty="0" err="1">
                <a:solidFill>
                  <a:schemeClr val="tx1"/>
                </a:solidFill>
              </a:rPr>
              <a:t>pilihlah</a:t>
            </a:r>
            <a:r>
              <a:rPr lang="en-US" sz="1800" dirty="0">
                <a:solidFill>
                  <a:schemeClr val="tx1"/>
                </a:solidFill>
              </a:rPr>
              <a:t> </a:t>
            </a:r>
            <a:r>
              <a:rPr lang="en-US" sz="1800" dirty="0" err="1">
                <a:solidFill>
                  <a:schemeClr val="tx1"/>
                </a:solidFill>
              </a:rPr>
              <a:t>bagian</a:t>
            </a:r>
            <a:r>
              <a:rPr lang="en-US" sz="1800" dirty="0">
                <a:solidFill>
                  <a:schemeClr val="tx1"/>
                </a:solidFill>
              </a:rPr>
              <a:t> Planar (Patch, Slot, etc.). </a:t>
            </a:r>
            <a:r>
              <a:rPr lang="en-US" sz="1800" dirty="0" err="1">
                <a:solidFill>
                  <a:schemeClr val="tx1"/>
                </a:solidFill>
              </a:rPr>
              <a:t>Seperti</a:t>
            </a:r>
            <a:r>
              <a:rPr lang="en-US" sz="1800" dirty="0">
                <a:solidFill>
                  <a:schemeClr val="tx1"/>
                </a:solidFill>
              </a:rPr>
              <a:t> </a:t>
            </a:r>
            <a:r>
              <a:rPr lang="en-US" sz="1800" dirty="0" err="1">
                <a:solidFill>
                  <a:schemeClr val="tx1"/>
                </a:solidFill>
              </a:rPr>
              <a:t>Gambar</a:t>
            </a:r>
            <a:r>
              <a:rPr lang="en-US" sz="1800" dirty="0">
                <a:solidFill>
                  <a:schemeClr val="tx1"/>
                </a:solidFill>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1"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91630"/>
            <a:ext cx="5343525" cy="3000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09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076613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sp>
        <p:nvSpPr>
          <p:cNvPr id="4" name="Rectangle 2"/>
          <p:cNvSpPr>
            <a:spLocks noChangeArrowheads="1"/>
          </p:cNvSpPr>
          <p:nvPr/>
        </p:nvSpPr>
        <p:spPr bwMode="auto">
          <a:xfrm>
            <a:off x="131439" y="333986"/>
            <a:ext cx="71642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rPr>
              <a:t>Langkah</a:t>
            </a:r>
            <a:r>
              <a:rPr lang="en-US" sz="1600" dirty="0">
                <a:solidFill>
                  <a:schemeClr val="tx1"/>
                </a:solidFill>
              </a:rPr>
              <a:t> 4. </a:t>
            </a:r>
            <a:r>
              <a:rPr lang="en-US" sz="1600" dirty="0" err="1">
                <a:solidFill>
                  <a:schemeClr val="tx1"/>
                </a:solidFill>
              </a:rPr>
              <a:t>Memilih</a:t>
            </a:r>
            <a:r>
              <a:rPr lang="en-US" sz="1600" dirty="0">
                <a:solidFill>
                  <a:schemeClr val="tx1"/>
                </a:solidFill>
              </a:rPr>
              <a:t> </a:t>
            </a:r>
            <a:r>
              <a:rPr lang="en-US" sz="1600" dirty="0" err="1">
                <a:solidFill>
                  <a:schemeClr val="tx1"/>
                </a:solidFill>
              </a:rPr>
              <a:t>tujuan</a:t>
            </a:r>
            <a:r>
              <a:rPr lang="en-US" sz="1600" dirty="0">
                <a:solidFill>
                  <a:schemeClr val="tx1"/>
                </a:solidFill>
              </a:rPr>
              <a:t> </a:t>
            </a:r>
            <a:r>
              <a:rPr lang="en-US" sz="1600" dirty="0" err="1">
                <a:solidFill>
                  <a:schemeClr val="tx1"/>
                </a:solidFill>
              </a:rPr>
              <a:t>penggunaan</a:t>
            </a:r>
            <a:r>
              <a:rPr lang="en-US" sz="1600" dirty="0">
                <a:solidFill>
                  <a:schemeClr val="tx1"/>
                </a:solidFill>
              </a:rPr>
              <a:t> antenna. </a:t>
            </a:r>
            <a:r>
              <a:rPr lang="en-US" sz="1600" dirty="0" err="1">
                <a:solidFill>
                  <a:schemeClr val="tx1"/>
                </a:solidFill>
              </a:rPr>
              <a:t>Untuk</a:t>
            </a:r>
            <a:r>
              <a:rPr lang="en-US" sz="1600" dirty="0">
                <a:solidFill>
                  <a:schemeClr val="tx1"/>
                </a:solidFill>
              </a:rPr>
              <a:t> antenna yang </a:t>
            </a:r>
            <a:r>
              <a:rPr lang="en-US" sz="1600" dirty="0" err="1">
                <a:solidFill>
                  <a:schemeClr val="tx1"/>
                </a:solidFill>
              </a:rPr>
              <a:t>akan</a:t>
            </a:r>
            <a:r>
              <a:rPr lang="en-US" sz="1600" dirty="0">
                <a:solidFill>
                  <a:schemeClr val="tx1"/>
                </a:solidFill>
              </a:rPr>
              <a:t> </a:t>
            </a:r>
            <a:r>
              <a:rPr lang="en-US" sz="1600" dirty="0" err="1">
                <a:solidFill>
                  <a:schemeClr val="tx1"/>
                </a:solidFill>
              </a:rPr>
              <a:t>kita</a:t>
            </a:r>
            <a:r>
              <a:rPr lang="en-US" sz="1600" dirty="0">
                <a:solidFill>
                  <a:schemeClr val="tx1"/>
                </a:solidFill>
              </a:rPr>
              <a:t> </a:t>
            </a:r>
            <a:r>
              <a:rPr lang="en-US" sz="1600" dirty="0" err="1">
                <a:solidFill>
                  <a:schemeClr val="tx1"/>
                </a:solidFill>
              </a:rPr>
              <a:t>buat</a:t>
            </a:r>
            <a:r>
              <a:rPr lang="en-US" sz="1600" dirty="0">
                <a:solidFill>
                  <a:schemeClr val="tx1"/>
                </a:solidFill>
              </a:rPr>
              <a:t> </a:t>
            </a:r>
            <a:r>
              <a:rPr lang="en-US" sz="1600" dirty="0" err="1">
                <a:solidFill>
                  <a:schemeClr val="tx1"/>
                </a:solidFill>
              </a:rPr>
              <a:t>pilihlah</a:t>
            </a:r>
            <a:r>
              <a:rPr lang="en-US" sz="1600" dirty="0">
                <a:solidFill>
                  <a:schemeClr val="tx1"/>
                </a:solidFill>
              </a:rPr>
              <a:t> Time Domain, </a:t>
            </a:r>
            <a:r>
              <a:rPr lang="en-US" sz="1600" dirty="0" err="1">
                <a:solidFill>
                  <a:schemeClr val="tx1"/>
                </a:solidFill>
              </a:rPr>
              <a:t>seperti</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Gambar</a:t>
            </a:r>
            <a:r>
              <a:rPr lang="en-US" sz="1600" dirty="0">
                <a:solidFill>
                  <a:schemeClr val="tx1"/>
                </a:solidFill>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45"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31590"/>
            <a:ext cx="54102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973191" y="4371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id-ID" sz="1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r>
              <a:rPr kumimoji="0" lang="en-US" altLang="id-ID"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3.8 </a:t>
            </a:r>
            <a:r>
              <a:rPr kumimoji="0" lang="en-US" altLang="id-ID" sz="1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Memilih</a:t>
            </a:r>
            <a:r>
              <a:rPr kumimoji="0" lang="en-US" altLang="id-ID"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Solvers </a:t>
            </a:r>
            <a:endParaRPr kumimoji="0" lang="en-US" altLang="id-ID"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00389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id-ID"/>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sp>
        <p:nvSpPr>
          <p:cNvPr id="4" name="Rectangle 2"/>
          <p:cNvSpPr>
            <a:spLocks noChangeArrowheads="1"/>
          </p:cNvSpPr>
          <p:nvPr/>
        </p:nvSpPr>
        <p:spPr bwMode="auto">
          <a:xfrm>
            <a:off x="10751" y="413832"/>
            <a:ext cx="700952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Langkah</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5.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Memilih</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satuan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unit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untuk</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antenna yang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akan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dibuat</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seperti</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pada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3.9</a:t>
            </a:r>
            <a:endParaRPr kumimoji="0" lang="id-ID" altLang="id-ID"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169" name="Picture 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7560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339333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28</a:t>
            </a:fld>
            <a:endParaRPr lang="en"/>
          </a:p>
        </p:txBody>
      </p:sp>
      <p:sp>
        <p:nvSpPr>
          <p:cNvPr id="4" name="Rectangle 2"/>
          <p:cNvSpPr>
            <a:spLocks noChangeArrowheads="1"/>
          </p:cNvSpPr>
          <p:nvPr/>
        </p:nvSpPr>
        <p:spPr bwMode="auto">
          <a:xfrm>
            <a:off x="0" y="255007"/>
            <a:ext cx="705678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rPr>
              <a:t>Langkah</a:t>
            </a:r>
            <a:r>
              <a:rPr lang="en-US" sz="1600" dirty="0">
                <a:solidFill>
                  <a:schemeClr val="tx1"/>
                </a:solidFill>
              </a:rPr>
              <a:t> 6. </a:t>
            </a:r>
            <a:r>
              <a:rPr lang="en-US" sz="1600" dirty="0" err="1">
                <a:solidFill>
                  <a:schemeClr val="tx1"/>
                </a:solidFill>
              </a:rPr>
              <a:t>Menentukan</a:t>
            </a:r>
            <a:r>
              <a:rPr lang="en-US" sz="1600" dirty="0">
                <a:solidFill>
                  <a:schemeClr val="tx1"/>
                </a:solidFill>
              </a:rPr>
              <a:t> </a:t>
            </a:r>
            <a:r>
              <a:rPr lang="en-US" sz="1600" dirty="0" err="1">
                <a:solidFill>
                  <a:schemeClr val="tx1"/>
                </a:solidFill>
              </a:rPr>
              <a:t>frekuensi</a:t>
            </a:r>
            <a:r>
              <a:rPr lang="en-US" sz="1600" dirty="0">
                <a:solidFill>
                  <a:schemeClr val="tx1"/>
                </a:solidFill>
              </a:rPr>
              <a:t> </a:t>
            </a:r>
            <a:r>
              <a:rPr lang="en-US" sz="1600" dirty="0" err="1">
                <a:solidFill>
                  <a:schemeClr val="tx1"/>
                </a:solidFill>
              </a:rPr>
              <a:t>kerja</a:t>
            </a:r>
            <a:r>
              <a:rPr lang="en-US" sz="1600" dirty="0">
                <a:solidFill>
                  <a:schemeClr val="tx1"/>
                </a:solidFill>
              </a:rPr>
              <a:t> </a:t>
            </a:r>
            <a:r>
              <a:rPr lang="en-US" sz="1600" dirty="0" err="1">
                <a:solidFill>
                  <a:schemeClr val="tx1"/>
                </a:solidFill>
              </a:rPr>
              <a:t>dari</a:t>
            </a:r>
            <a:r>
              <a:rPr lang="en-US" sz="1600" dirty="0">
                <a:solidFill>
                  <a:schemeClr val="tx1"/>
                </a:solidFill>
              </a:rPr>
              <a:t> antenna, </a:t>
            </a:r>
            <a:r>
              <a:rPr lang="en-US" sz="1600" dirty="0" err="1">
                <a:solidFill>
                  <a:schemeClr val="tx1"/>
                </a:solidFill>
              </a:rPr>
              <a:t>untuk</a:t>
            </a:r>
            <a:r>
              <a:rPr lang="en-US" sz="1600" dirty="0">
                <a:solidFill>
                  <a:schemeClr val="tx1"/>
                </a:solidFill>
              </a:rPr>
              <a:t> </a:t>
            </a:r>
            <a:r>
              <a:rPr lang="en-US" sz="1600" dirty="0" err="1">
                <a:solidFill>
                  <a:schemeClr val="tx1"/>
                </a:solidFill>
              </a:rPr>
              <a:t>perancangan</a:t>
            </a:r>
            <a:r>
              <a:rPr lang="en-US" sz="1600" dirty="0">
                <a:solidFill>
                  <a:schemeClr val="tx1"/>
                </a:solidFill>
              </a:rPr>
              <a:t> </a:t>
            </a:r>
            <a:r>
              <a:rPr lang="en-US" sz="1600" dirty="0" err="1">
                <a:solidFill>
                  <a:schemeClr val="tx1"/>
                </a:solidFill>
              </a:rPr>
              <a:t>ini</a:t>
            </a:r>
            <a:r>
              <a:rPr lang="en-US" sz="1600" dirty="0">
                <a:solidFill>
                  <a:schemeClr val="tx1"/>
                </a:solidFill>
              </a:rPr>
              <a:t> </a:t>
            </a:r>
            <a:r>
              <a:rPr lang="en-US" sz="1600" dirty="0" err="1">
                <a:solidFill>
                  <a:schemeClr val="tx1"/>
                </a:solidFill>
              </a:rPr>
              <a:t>memasukkan</a:t>
            </a:r>
            <a:r>
              <a:rPr lang="en-US" sz="1600" dirty="0">
                <a:solidFill>
                  <a:schemeClr val="tx1"/>
                </a:solidFill>
              </a:rPr>
              <a:t> </a:t>
            </a:r>
            <a:r>
              <a:rPr lang="en-US" sz="1600" dirty="0" err="1">
                <a:solidFill>
                  <a:schemeClr val="tx1"/>
                </a:solidFill>
              </a:rPr>
              <a:t>nilai</a:t>
            </a:r>
            <a:r>
              <a:rPr lang="en-US" sz="1600" dirty="0">
                <a:solidFill>
                  <a:schemeClr val="tx1"/>
                </a:solidFill>
              </a:rPr>
              <a:t> Frequency Min  3.3 GHz </a:t>
            </a:r>
            <a:r>
              <a:rPr lang="en-US" sz="1600" dirty="0" err="1">
                <a:solidFill>
                  <a:schemeClr val="tx1"/>
                </a:solidFill>
              </a:rPr>
              <a:t>dan</a:t>
            </a:r>
            <a:r>
              <a:rPr lang="en-US" sz="1600" dirty="0">
                <a:solidFill>
                  <a:schemeClr val="tx1"/>
                </a:solidFill>
              </a:rPr>
              <a:t> </a:t>
            </a:r>
            <a:r>
              <a:rPr lang="en-US" sz="1600" dirty="0" err="1">
                <a:solidFill>
                  <a:schemeClr val="tx1"/>
                </a:solidFill>
              </a:rPr>
              <a:t>nilai</a:t>
            </a:r>
            <a:r>
              <a:rPr lang="en-US" sz="1600" dirty="0">
                <a:solidFill>
                  <a:schemeClr val="tx1"/>
                </a:solidFill>
              </a:rPr>
              <a:t> Frequency Max 3.9 GHz </a:t>
            </a:r>
            <a:r>
              <a:rPr lang="en-US" sz="1600" dirty="0" err="1">
                <a:solidFill>
                  <a:schemeClr val="tx1"/>
                </a:solidFill>
              </a:rPr>
              <a:t>sehingga</a:t>
            </a:r>
            <a:r>
              <a:rPr lang="en-US" sz="1600" dirty="0">
                <a:solidFill>
                  <a:schemeClr val="tx1"/>
                </a:solidFill>
              </a:rPr>
              <a:t> </a:t>
            </a:r>
            <a:r>
              <a:rPr lang="en-US" sz="1600" dirty="0" err="1">
                <a:solidFill>
                  <a:schemeClr val="tx1"/>
                </a:solidFill>
              </a:rPr>
              <a:t>didapatkan</a:t>
            </a:r>
            <a:r>
              <a:rPr lang="en-US" sz="1600" dirty="0">
                <a:solidFill>
                  <a:schemeClr val="tx1"/>
                </a:solidFill>
              </a:rPr>
              <a:t> </a:t>
            </a:r>
            <a:r>
              <a:rPr lang="en-US" sz="1600" dirty="0" err="1">
                <a:solidFill>
                  <a:schemeClr val="tx1"/>
                </a:solidFill>
              </a:rPr>
              <a:t>nilai</a:t>
            </a:r>
            <a:r>
              <a:rPr lang="en-US" sz="1600" dirty="0">
                <a:solidFill>
                  <a:schemeClr val="tx1"/>
                </a:solidFill>
              </a:rPr>
              <a:t> Frequency </a:t>
            </a:r>
            <a:r>
              <a:rPr lang="en-US" sz="1600" dirty="0" err="1">
                <a:solidFill>
                  <a:schemeClr val="tx1"/>
                </a:solidFill>
              </a:rPr>
              <a:t>adalah</a:t>
            </a:r>
            <a:r>
              <a:rPr lang="en-US" sz="1600" dirty="0">
                <a:solidFill>
                  <a:schemeClr val="tx1"/>
                </a:solidFill>
              </a:rPr>
              <a:t> 3.6 GHz , </a:t>
            </a:r>
            <a:r>
              <a:rPr lang="en-US" sz="1600" dirty="0" err="1">
                <a:solidFill>
                  <a:schemeClr val="tx1"/>
                </a:solidFill>
              </a:rPr>
              <a:t>seperti</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Gambar</a:t>
            </a:r>
            <a:r>
              <a:rPr lang="en-US" sz="1600" dirty="0">
                <a:solidFill>
                  <a:schemeClr val="tx1"/>
                </a:solidFill>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193"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97" y="163564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25087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sp>
        <p:nvSpPr>
          <p:cNvPr id="4" name="Rectangle 2"/>
          <p:cNvSpPr>
            <a:spLocks noChangeArrowheads="1"/>
          </p:cNvSpPr>
          <p:nvPr/>
        </p:nvSpPr>
        <p:spPr bwMode="auto">
          <a:xfrm>
            <a:off x="179512" y="382513"/>
            <a:ext cx="6026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Langkah</a:t>
            </a:r>
            <a:r>
              <a:rPr kumimoji="0" lang="en-US" altLang="id-ID"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7. </a:t>
            </a:r>
            <a:r>
              <a:rPr kumimoji="0" lang="en-US" altLang="id-ID"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Memberi</a:t>
            </a:r>
            <a:r>
              <a:rPr kumimoji="0" lang="en-US" altLang="id-ID"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nama</a:t>
            </a:r>
            <a:r>
              <a:rPr kumimoji="0" lang="en-US" altLang="id-ID"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file antenna, </a:t>
            </a:r>
            <a:r>
              <a:rPr kumimoji="0" lang="en-US" altLang="id-ID"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seperti</a:t>
            </a:r>
            <a:r>
              <a:rPr kumimoji="0" lang="en-US" altLang="id-ID"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pada</a:t>
            </a:r>
            <a:r>
              <a:rPr kumimoji="0" lang="en-US" altLang="id-ID"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r>
              <a:rPr kumimoji="0" lang="en-US" altLang="id-ID" sz="1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id-ID" altLang="id-ID"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217"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63638"/>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864125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4"/>
          <p:cNvSpPr txBox="1">
            <a:spLocks noGrp="1"/>
          </p:cNvSpPr>
          <p:nvPr>
            <p:ph type="ctrTitle"/>
          </p:nvPr>
        </p:nvSpPr>
        <p:spPr>
          <a:xfrm>
            <a:off x="1043608" y="-579900"/>
            <a:ext cx="5514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800" dirty="0" smtClean="0">
                <a:solidFill>
                  <a:schemeClr val="accent4">
                    <a:lumMod val="75000"/>
                  </a:schemeClr>
                </a:solidFill>
              </a:rPr>
              <a:t>Kata Pengantar</a:t>
            </a:r>
            <a:endParaRPr sz="2800" dirty="0">
              <a:solidFill>
                <a:schemeClr val="accent4">
                  <a:lumMod val="75000"/>
                </a:schemeClr>
              </a:solidFill>
            </a:endParaRPr>
          </a:p>
        </p:txBody>
      </p:sp>
      <p:sp>
        <p:nvSpPr>
          <p:cNvPr id="273" name="Google Shape;273;p14"/>
          <p:cNvSpPr txBox="1">
            <a:spLocks noGrp="1"/>
          </p:cNvSpPr>
          <p:nvPr>
            <p:ph type="subTitle" idx="1"/>
          </p:nvPr>
        </p:nvSpPr>
        <p:spPr>
          <a:xfrm>
            <a:off x="179512" y="483518"/>
            <a:ext cx="6336704" cy="784800"/>
          </a:xfrm>
          <a:prstGeom prst="rect">
            <a:avLst/>
          </a:prstGeom>
        </p:spPr>
        <p:txBody>
          <a:bodyPr spcFirstLastPara="1" wrap="square" lIns="91425" tIns="91425" rIns="91425" bIns="91425" anchor="t" anchorCtr="0">
            <a:noAutofit/>
          </a:bodyPr>
          <a:lstStyle/>
          <a:p>
            <a:pPr marL="76200" indent="0" algn="just">
              <a:buNone/>
            </a:pPr>
            <a:r>
              <a:rPr lang="id-ID" sz="1600" dirty="0" smtClean="0">
                <a:solidFill>
                  <a:srgbClr val="F8FBF7"/>
                </a:solidFill>
                <a:latin typeface="Times New Roman" panose="02020603050405020304" pitchFamily="18" charset="0"/>
                <a:cs typeface="Times New Roman" panose="02020603050405020304" pitchFamily="18" charset="0"/>
              </a:rPr>
              <a:t>Puji </a:t>
            </a:r>
            <a:r>
              <a:rPr lang="id-ID" sz="1600" dirty="0">
                <a:solidFill>
                  <a:srgbClr val="F8FBF7"/>
                </a:solidFill>
                <a:latin typeface="Times New Roman" panose="02020603050405020304" pitchFamily="18" charset="0"/>
                <a:cs typeface="Times New Roman" panose="02020603050405020304" pitchFamily="18" charset="0"/>
              </a:rPr>
              <a:t>dan syukur penulis panjatkan ke hadirat Tuhan Yang Maha Esa, karena berkat rahmat dan karunia-Nya sehingga Kami dapat menyelesaikan pembuatan laporan hasil percobaan. Pembuatan antena yang berjudul “Perancangan Antena Mikrostrip Patch Segitiga Array untuk Aplikasi Wifi 3,6 GHz”. Laporan ini disusun sebagai salah satu syarat untuk memenuhi tugas pada mata kuliah Antena dan Propagasi Gelombang. </a:t>
            </a:r>
          </a:p>
          <a:p>
            <a:pPr marL="76200" indent="0" algn="just">
              <a:buNone/>
            </a:pPr>
            <a:r>
              <a:rPr lang="id-ID" sz="1600" dirty="0">
                <a:solidFill>
                  <a:srgbClr val="F8FBF7"/>
                </a:solidFill>
                <a:latin typeface="Times New Roman" panose="02020603050405020304" pitchFamily="18" charset="0"/>
                <a:cs typeface="Times New Roman" panose="02020603050405020304" pitchFamily="18" charset="0"/>
              </a:rPr>
              <a:t>Dalam penyusunan laporan ini Kami telah berusahan semaksimal mungkin sesuai dengan kemampuan dan pengetahuan Kami. Namun sebagaimana halnya manusia biasa, Kami pun tidak luput dari kesalahan dalam penyusunan laporan ini. Kami menyadari adanya banyak kekurangan dalam menyelesaikan tugas ini,untuk itu Kami membutuhkan bantuan dari dosen dan kerabat untuk memberi berbagai masukan demi tersusunnya laporan ini. Untuk itu Kami mengucapkan terimakasih kepada pihak-pihak yang telah membantu dan meluangkan waktunya untuk memberikan arahan dan saran demi kelancaran penyusunan laporan ini. </a:t>
            </a:r>
          </a:p>
          <a:p>
            <a:pPr marL="0" lvl="0" indent="0" algn="l" rtl="0">
              <a:spcBef>
                <a:spcPts val="600"/>
              </a:spcBef>
              <a:spcAft>
                <a:spcPts val="0"/>
              </a:spcAft>
              <a:buNone/>
            </a:pPr>
            <a:endParaRPr sz="1800" dirty="0"/>
          </a:p>
        </p:txBody>
      </p:sp>
      <p:sp>
        <p:nvSpPr>
          <p:cNvPr id="274" name="Google Shape;274;p14"/>
          <p:cNvSpPr txBox="1">
            <a:spLocks noGrp="1"/>
          </p:cNvSpPr>
          <p:nvPr>
            <p:ph type="sldNum" idx="4294967295"/>
          </p:nvPr>
        </p:nvSpPr>
        <p:spPr>
          <a:xfrm>
            <a:off x="0" y="39688"/>
            <a:ext cx="549275" cy="3603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sp>
        <p:nvSpPr>
          <p:cNvPr id="4" name="Rectangle 2"/>
          <p:cNvSpPr>
            <a:spLocks noChangeArrowheads="1"/>
          </p:cNvSpPr>
          <p:nvPr/>
        </p:nvSpPr>
        <p:spPr bwMode="auto">
          <a:xfrm>
            <a:off x="107504" y="686857"/>
            <a:ext cx="60773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Langkah</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8.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Tampilan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awal</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dari</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lembar</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kerja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CST,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seperti</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pada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41"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91630"/>
            <a:ext cx="54102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65214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sp>
        <p:nvSpPr>
          <p:cNvPr id="4" name="Rectangle 2"/>
          <p:cNvSpPr>
            <a:spLocks noChangeArrowheads="1"/>
          </p:cNvSpPr>
          <p:nvPr/>
        </p:nvSpPr>
        <p:spPr bwMode="auto">
          <a:xfrm>
            <a:off x="288032" y="261977"/>
            <a:ext cx="680424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rPr>
              <a:t>Langkah</a:t>
            </a:r>
            <a:r>
              <a:rPr lang="en-US" sz="1600" dirty="0">
                <a:solidFill>
                  <a:schemeClr val="tx1"/>
                </a:solidFill>
              </a:rPr>
              <a:t> 9. </a:t>
            </a:r>
            <a:r>
              <a:rPr lang="en-US" sz="1600" dirty="0" err="1">
                <a:solidFill>
                  <a:schemeClr val="tx1"/>
                </a:solidFill>
              </a:rPr>
              <a:t>Memasukkan</a:t>
            </a:r>
            <a:r>
              <a:rPr lang="en-US" sz="1600" dirty="0">
                <a:solidFill>
                  <a:schemeClr val="tx1"/>
                </a:solidFill>
              </a:rPr>
              <a:t> Parameter List antenna </a:t>
            </a:r>
            <a:r>
              <a:rPr lang="en-US" sz="1600" dirty="0" err="1">
                <a:solidFill>
                  <a:schemeClr val="tx1"/>
                </a:solidFill>
              </a:rPr>
              <a:t>sesuai</a:t>
            </a:r>
            <a:r>
              <a:rPr lang="en-US" sz="1600" dirty="0">
                <a:solidFill>
                  <a:schemeClr val="tx1"/>
                </a:solidFill>
              </a:rPr>
              <a:t> </a:t>
            </a:r>
            <a:r>
              <a:rPr lang="en-US" sz="1600" dirty="0" err="1">
                <a:solidFill>
                  <a:schemeClr val="tx1"/>
                </a:solidFill>
              </a:rPr>
              <a:t>dengan</a:t>
            </a:r>
            <a:r>
              <a:rPr lang="en-US" sz="1600" dirty="0">
                <a:solidFill>
                  <a:schemeClr val="tx1"/>
                </a:solidFill>
              </a:rPr>
              <a:t> </a:t>
            </a:r>
            <a:r>
              <a:rPr lang="en-US" sz="1600" dirty="0" err="1">
                <a:solidFill>
                  <a:schemeClr val="tx1"/>
                </a:solidFill>
              </a:rPr>
              <a:t>perhitungan</a:t>
            </a:r>
            <a:r>
              <a:rPr lang="en-US" sz="1600" dirty="0">
                <a:solidFill>
                  <a:schemeClr val="tx1"/>
                </a:solidFill>
              </a:rPr>
              <a:t> </a:t>
            </a:r>
            <a:r>
              <a:rPr lang="en-US" sz="1600" dirty="0" err="1">
                <a:solidFill>
                  <a:schemeClr val="tx1"/>
                </a:solidFill>
              </a:rPr>
              <a:t>dengan</a:t>
            </a:r>
            <a:r>
              <a:rPr lang="en-US" sz="1600" dirty="0">
                <a:solidFill>
                  <a:schemeClr val="tx1"/>
                </a:solidFill>
              </a:rPr>
              <a:t> </a:t>
            </a:r>
            <a:r>
              <a:rPr lang="en-US" sz="1600" dirty="0" err="1">
                <a:solidFill>
                  <a:schemeClr val="tx1"/>
                </a:solidFill>
              </a:rPr>
              <a:t>cara</a:t>
            </a:r>
            <a:r>
              <a:rPr lang="en-US" sz="1600" dirty="0">
                <a:solidFill>
                  <a:schemeClr val="tx1"/>
                </a:solidFill>
              </a:rPr>
              <a:t> </a:t>
            </a:r>
            <a:r>
              <a:rPr lang="en-US" sz="1600" dirty="0" err="1">
                <a:solidFill>
                  <a:schemeClr val="tx1"/>
                </a:solidFill>
              </a:rPr>
              <a:t>mengklik</a:t>
            </a:r>
            <a:r>
              <a:rPr lang="en-US" sz="1600" dirty="0">
                <a:solidFill>
                  <a:schemeClr val="tx1"/>
                </a:solidFill>
              </a:rPr>
              <a:t> Parameter List </a:t>
            </a:r>
            <a:r>
              <a:rPr lang="en-US" sz="1600" dirty="0" err="1">
                <a:solidFill>
                  <a:schemeClr val="tx1"/>
                </a:solidFill>
              </a:rPr>
              <a:t>lalu</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kotak</a:t>
            </a:r>
            <a:r>
              <a:rPr lang="en-US" sz="1600" dirty="0">
                <a:solidFill>
                  <a:schemeClr val="tx1"/>
                </a:solidFill>
              </a:rPr>
              <a:t> yang </a:t>
            </a:r>
            <a:r>
              <a:rPr lang="en-US" sz="1600" dirty="0" err="1">
                <a:solidFill>
                  <a:schemeClr val="tx1"/>
                </a:solidFill>
              </a:rPr>
              <a:t>ditandai</a:t>
            </a:r>
            <a:r>
              <a:rPr lang="en-US" sz="1600" dirty="0">
                <a:solidFill>
                  <a:schemeClr val="tx1"/>
                </a:solidFill>
              </a:rPr>
              <a:t> </a:t>
            </a:r>
            <a:r>
              <a:rPr lang="en-US" sz="1600" dirty="0" err="1">
                <a:solidFill>
                  <a:schemeClr val="tx1"/>
                </a:solidFill>
              </a:rPr>
              <a:t>oleh</a:t>
            </a:r>
            <a:r>
              <a:rPr lang="en-US" sz="1600" dirty="0">
                <a:solidFill>
                  <a:schemeClr val="tx1"/>
                </a:solidFill>
              </a:rPr>
              <a:t> </a:t>
            </a:r>
            <a:r>
              <a:rPr lang="en-US" sz="1600" dirty="0" err="1">
                <a:solidFill>
                  <a:schemeClr val="tx1"/>
                </a:solidFill>
              </a:rPr>
              <a:t>warna</a:t>
            </a:r>
            <a:r>
              <a:rPr lang="en-US" sz="1600" dirty="0">
                <a:solidFill>
                  <a:schemeClr val="tx1"/>
                </a:solidFill>
              </a:rPr>
              <a:t> </a:t>
            </a:r>
            <a:r>
              <a:rPr lang="en-US" sz="1600" dirty="0" err="1">
                <a:solidFill>
                  <a:schemeClr val="tx1"/>
                </a:solidFill>
              </a:rPr>
              <a:t>kuning</a:t>
            </a:r>
            <a:r>
              <a:rPr lang="en-US" sz="1600" dirty="0">
                <a:solidFill>
                  <a:schemeClr val="tx1"/>
                </a:solidFill>
              </a:rPr>
              <a:t> </a:t>
            </a:r>
            <a:r>
              <a:rPr lang="en-US" sz="1600" dirty="0" err="1">
                <a:solidFill>
                  <a:schemeClr val="tx1"/>
                </a:solidFill>
              </a:rPr>
              <a:t>bisa</a:t>
            </a:r>
            <a:r>
              <a:rPr lang="en-US" sz="1600" dirty="0">
                <a:solidFill>
                  <a:schemeClr val="tx1"/>
                </a:solidFill>
              </a:rPr>
              <a:t> </a:t>
            </a:r>
            <a:r>
              <a:rPr lang="en-US" sz="1600" dirty="0" err="1">
                <a:solidFill>
                  <a:schemeClr val="tx1"/>
                </a:solidFill>
              </a:rPr>
              <a:t>memasukkan</a:t>
            </a:r>
            <a:r>
              <a:rPr lang="en-US" sz="1600" dirty="0">
                <a:solidFill>
                  <a:schemeClr val="tx1"/>
                </a:solidFill>
              </a:rPr>
              <a:t> </a:t>
            </a:r>
            <a:r>
              <a:rPr lang="en-US" sz="1600" dirty="0" err="1">
                <a:solidFill>
                  <a:schemeClr val="tx1"/>
                </a:solidFill>
              </a:rPr>
              <a:t>nama</a:t>
            </a:r>
            <a:r>
              <a:rPr lang="en-US" sz="1600" dirty="0">
                <a:solidFill>
                  <a:schemeClr val="tx1"/>
                </a:solidFill>
              </a:rPr>
              <a:t> </a:t>
            </a:r>
            <a:r>
              <a:rPr lang="en-US" sz="1600" dirty="0" err="1">
                <a:solidFill>
                  <a:schemeClr val="tx1"/>
                </a:solidFill>
              </a:rPr>
              <a:t>dari</a:t>
            </a:r>
            <a:r>
              <a:rPr lang="en-US" sz="1600" dirty="0">
                <a:solidFill>
                  <a:schemeClr val="tx1"/>
                </a:solidFill>
              </a:rPr>
              <a:t> parameter </a:t>
            </a:r>
            <a:r>
              <a:rPr lang="en-US" sz="1600" dirty="0" err="1">
                <a:solidFill>
                  <a:schemeClr val="tx1"/>
                </a:solidFill>
              </a:rPr>
              <a:t>antena</a:t>
            </a:r>
            <a:r>
              <a:rPr lang="en-US" sz="1600" dirty="0">
                <a:solidFill>
                  <a:schemeClr val="tx1"/>
                </a:solidFill>
              </a:rPr>
              <a:t>, </a:t>
            </a:r>
            <a:r>
              <a:rPr lang="en-US" sz="1600" dirty="0" err="1">
                <a:solidFill>
                  <a:schemeClr val="tx1"/>
                </a:solidFill>
              </a:rPr>
              <a:t>untuk</a:t>
            </a:r>
            <a:r>
              <a:rPr lang="en-US" sz="1600" dirty="0">
                <a:solidFill>
                  <a:schemeClr val="tx1"/>
                </a:solidFill>
              </a:rPr>
              <a:t> </a:t>
            </a:r>
            <a:r>
              <a:rPr lang="en-US" sz="1600" dirty="0" err="1">
                <a:solidFill>
                  <a:schemeClr val="tx1"/>
                </a:solidFill>
              </a:rPr>
              <a:t>kotak</a:t>
            </a:r>
            <a:r>
              <a:rPr lang="en-US" sz="1600" dirty="0">
                <a:solidFill>
                  <a:schemeClr val="tx1"/>
                </a:solidFill>
              </a:rPr>
              <a:t> yang </a:t>
            </a:r>
            <a:r>
              <a:rPr lang="en-US" sz="1600" dirty="0" err="1">
                <a:solidFill>
                  <a:schemeClr val="tx1"/>
                </a:solidFill>
              </a:rPr>
              <a:t>berwarna</a:t>
            </a:r>
            <a:r>
              <a:rPr lang="en-US" sz="1600" dirty="0">
                <a:solidFill>
                  <a:schemeClr val="tx1"/>
                </a:solidFill>
              </a:rPr>
              <a:t> </a:t>
            </a:r>
            <a:r>
              <a:rPr lang="en-US" sz="1600" dirty="0" err="1">
                <a:solidFill>
                  <a:schemeClr val="tx1"/>
                </a:solidFill>
              </a:rPr>
              <a:t>oranye</a:t>
            </a:r>
            <a:r>
              <a:rPr lang="en-US" sz="1600" dirty="0">
                <a:solidFill>
                  <a:schemeClr val="tx1"/>
                </a:solidFill>
              </a:rPr>
              <a:t> </a:t>
            </a:r>
            <a:r>
              <a:rPr lang="en-US" sz="1600" dirty="0" err="1">
                <a:solidFill>
                  <a:schemeClr val="tx1"/>
                </a:solidFill>
              </a:rPr>
              <a:t>bisa</a:t>
            </a:r>
            <a:r>
              <a:rPr lang="en-US" sz="1600" dirty="0">
                <a:solidFill>
                  <a:schemeClr val="tx1"/>
                </a:solidFill>
              </a:rPr>
              <a:t> </a:t>
            </a:r>
            <a:r>
              <a:rPr lang="en-US" sz="1600" dirty="0" err="1">
                <a:solidFill>
                  <a:schemeClr val="tx1"/>
                </a:solidFill>
              </a:rPr>
              <a:t>dimasukkan</a:t>
            </a:r>
            <a:r>
              <a:rPr lang="en-US" sz="1600" dirty="0">
                <a:solidFill>
                  <a:schemeClr val="tx1"/>
                </a:solidFill>
              </a:rPr>
              <a:t> </a:t>
            </a:r>
            <a:r>
              <a:rPr lang="en-US" sz="1600" dirty="0" err="1">
                <a:solidFill>
                  <a:schemeClr val="tx1"/>
                </a:solidFill>
              </a:rPr>
              <a:t>nilai</a:t>
            </a:r>
            <a:r>
              <a:rPr lang="en-US" sz="1600" dirty="0">
                <a:solidFill>
                  <a:schemeClr val="tx1"/>
                </a:solidFill>
              </a:rPr>
              <a:t> </a:t>
            </a:r>
            <a:r>
              <a:rPr lang="en-US" sz="1600" dirty="0" err="1">
                <a:solidFill>
                  <a:schemeClr val="tx1"/>
                </a:solidFill>
              </a:rPr>
              <a:t>dari</a:t>
            </a:r>
            <a:r>
              <a:rPr lang="en-US" sz="1600" dirty="0">
                <a:solidFill>
                  <a:schemeClr val="tx1"/>
                </a:solidFill>
              </a:rPr>
              <a:t> parameter antenna, </a:t>
            </a:r>
            <a:r>
              <a:rPr lang="en-US" sz="1600" dirty="0" err="1">
                <a:solidFill>
                  <a:schemeClr val="tx1"/>
                </a:solidFill>
              </a:rPr>
              <a:t>untuk</a:t>
            </a:r>
            <a:r>
              <a:rPr lang="en-US" sz="1600" dirty="0">
                <a:solidFill>
                  <a:schemeClr val="tx1"/>
                </a:solidFill>
              </a:rPr>
              <a:t> </a:t>
            </a:r>
            <a:r>
              <a:rPr lang="en-US" sz="1600" dirty="0" err="1">
                <a:solidFill>
                  <a:schemeClr val="tx1"/>
                </a:solidFill>
              </a:rPr>
              <a:t>kotak</a:t>
            </a:r>
            <a:r>
              <a:rPr lang="en-US" sz="1600" dirty="0">
                <a:solidFill>
                  <a:schemeClr val="tx1"/>
                </a:solidFill>
              </a:rPr>
              <a:t> yang </a:t>
            </a:r>
            <a:r>
              <a:rPr lang="en-US" sz="1600" dirty="0" err="1">
                <a:solidFill>
                  <a:schemeClr val="tx1"/>
                </a:solidFill>
              </a:rPr>
              <a:t>berwarna</a:t>
            </a:r>
            <a:r>
              <a:rPr lang="en-US" sz="1600" dirty="0">
                <a:solidFill>
                  <a:schemeClr val="tx1"/>
                </a:solidFill>
              </a:rPr>
              <a:t> </a:t>
            </a:r>
            <a:r>
              <a:rPr lang="en-US" sz="1600" dirty="0" err="1">
                <a:solidFill>
                  <a:schemeClr val="tx1"/>
                </a:solidFill>
              </a:rPr>
              <a:t>merah</a:t>
            </a:r>
            <a:r>
              <a:rPr lang="en-US" sz="1600" dirty="0">
                <a:solidFill>
                  <a:schemeClr val="tx1"/>
                </a:solidFill>
              </a:rPr>
              <a:t> </a:t>
            </a:r>
            <a:r>
              <a:rPr lang="en-US" sz="1600" dirty="0" err="1">
                <a:solidFill>
                  <a:schemeClr val="tx1"/>
                </a:solidFill>
              </a:rPr>
              <a:t>bisa</a:t>
            </a:r>
            <a:r>
              <a:rPr lang="en-US" sz="1600" dirty="0">
                <a:solidFill>
                  <a:schemeClr val="tx1"/>
                </a:solidFill>
              </a:rPr>
              <a:t> </a:t>
            </a:r>
            <a:r>
              <a:rPr lang="en-US" sz="1600" dirty="0" err="1">
                <a:solidFill>
                  <a:schemeClr val="tx1"/>
                </a:solidFill>
              </a:rPr>
              <a:t>dimasukkan</a:t>
            </a:r>
            <a:r>
              <a:rPr lang="en-US" sz="1600" dirty="0">
                <a:solidFill>
                  <a:schemeClr val="tx1"/>
                </a:solidFill>
              </a:rPr>
              <a:t> </a:t>
            </a:r>
            <a:r>
              <a:rPr lang="en-US" sz="1600" dirty="0" err="1">
                <a:solidFill>
                  <a:schemeClr val="tx1"/>
                </a:solidFill>
              </a:rPr>
              <a:t>deskripsi</a:t>
            </a:r>
            <a:r>
              <a:rPr lang="en-US" sz="1600" dirty="0">
                <a:solidFill>
                  <a:schemeClr val="tx1"/>
                </a:solidFill>
              </a:rPr>
              <a:t> </a:t>
            </a:r>
            <a:r>
              <a:rPr lang="en-US" sz="1600" dirty="0" err="1">
                <a:solidFill>
                  <a:schemeClr val="tx1"/>
                </a:solidFill>
              </a:rPr>
              <a:t>dari</a:t>
            </a:r>
            <a:r>
              <a:rPr lang="en-US" sz="1600" dirty="0">
                <a:solidFill>
                  <a:schemeClr val="tx1"/>
                </a:solidFill>
              </a:rPr>
              <a:t> parameter antenna, </a:t>
            </a:r>
            <a:r>
              <a:rPr lang="en-US" sz="1600" dirty="0" err="1">
                <a:solidFill>
                  <a:schemeClr val="tx1"/>
                </a:solidFill>
              </a:rPr>
              <a:t>seperti</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Gambar</a:t>
            </a:r>
            <a:r>
              <a:rPr lang="en-US" sz="1600" dirty="0">
                <a:solidFill>
                  <a:schemeClr val="tx1"/>
                </a:solidFill>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265" name="Picture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94681"/>
            <a:ext cx="5305425"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590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34612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pic>
        <p:nvPicPr>
          <p:cNvPr id="12289" name="Picture 87"/>
          <p:cNvPicPr>
            <a:picLocks noChangeAspect="1" noChangeArrowheads="1"/>
          </p:cNvPicPr>
          <p:nvPr/>
        </p:nvPicPr>
        <p:blipFill>
          <a:blip r:embed="rId2">
            <a:extLst>
              <a:ext uri="{28A0092B-C50C-407E-A947-70E740481C1C}">
                <a14:useLocalDpi xmlns:a14="http://schemas.microsoft.com/office/drawing/2010/main" val="0"/>
              </a:ext>
            </a:extLst>
          </a:blip>
          <a:srcRect l="12032" t="68369" r="15176"/>
          <a:stretch>
            <a:fillRect/>
          </a:stretch>
        </p:blipFill>
        <p:spPr bwMode="auto">
          <a:xfrm>
            <a:off x="611560" y="1059582"/>
            <a:ext cx="5600700"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51520" y="343584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id-ID" sz="1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r>
              <a:rPr kumimoji="0" lang="en-US" altLang="id-ID"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3.14 Parameter List </a:t>
            </a:r>
            <a:r>
              <a:rPr kumimoji="0" lang="en-US" altLang="id-ID" sz="1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Antena</a:t>
            </a:r>
            <a:endParaRPr kumimoji="0" lang="en-US" altLang="id-ID"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50704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sp>
        <p:nvSpPr>
          <p:cNvPr id="4" name="Rectangle 2"/>
          <p:cNvSpPr>
            <a:spLocks noChangeArrowheads="1"/>
          </p:cNvSpPr>
          <p:nvPr/>
        </p:nvSpPr>
        <p:spPr bwMode="auto">
          <a:xfrm>
            <a:off x="0" y="582546"/>
            <a:ext cx="72362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rPr>
              <a:t>Langkah</a:t>
            </a:r>
            <a:r>
              <a:rPr lang="en-US" sz="1600" dirty="0">
                <a:solidFill>
                  <a:schemeClr val="tx1"/>
                </a:solidFill>
              </a:rPr>
              <a:t> 10. </a:t>
            </a:r>
            <a:r>
              <a:rPr lang="en-US" sz="1600" dirty="0" err="1">
                <a:solidFill>
                  <a:schemeClr val="tx1"/>
                </a:solidFill>
              </a:rPr>
              <a:t>Membuat</a:t>
            </a:r>
            <a:r>
              <a:rPr lang="en-US" sz="1600" dirty="0">
                <a:solidFill>
                  <a:schemeClr val="tx1"/>
                </a:solidFill>
              </a:rPr>
              <a:t> patch </a:t>
            </a:r>
            <a:r>
              <a:rPr lang="en-US" sz="1600" dirty="0" err="1">
                <a:solidFill>
                  <a:schemeClr val="tx1"/>
                </a:solidFill>
              </a:rPr>
              <a:t>segitiga</a:t>
            </a:r>
            <a:r>
              <a:rPr lang="en-US" sz="1600" dirty="0">
                <a:solidFill>
                  <a:schemeClr val="tx1"/>
                </a:solidFill>
              </a:rPr>
              <a:t> </a:t>
            </a:r>
            <a:r>
              <a:rPr lang="en-US" sz="1600" dirty="0" err="1">
                <a:solidFill>
                  <a:schemeClr val="tx1"/>
                </a:solidFill>
              </a:rPr>
              <a:t>dengan</a:t>
            </a:r>
            <a:r>
              <a:rPr lang="en-US" sz="1600" dirty="0">
                <a:solidFill>
                  <a:schemeClr val="tx1"/>
                </a:solidFill>
              </a:rPr>
              <a:t> </a:t>
            </a:r>
            <a:r>
              <a:rPr lang="en-US" sz="1600" dirty="0" err="1">
                <a:solidFill>
                  <a:schemeClr val="tx1"/>
                </a:solidFill>
              </a:rPr>
              <a:t>cara</a:t>
            </a:r>
            <a:r>
              <a:rPr lang="en-US" sz="1600" dirty="0">
                <a:solidFill>
                  <a:schemeClr val="tx1"/>
                </a:solidFill>
              </a:rPr>
              <a:t> </a:t>
            </a:r>
            <a:r>
              <a:rPr lang="en-US" sz="1600" dirty="0" err="1">
                <a:solidFill>
                  <a:schemeClr val="tx1"/>
                </a:solidFill>
              </a:rPr>
              <a:t>mengklik</a:t>
            </a:r>
            <a:r>
              <a:rPr lang="en-US" sz="1600" dirty="0">
                <a:solidFill>
                  <a:schemeClr val="tx1"/>
                </a:solidFill>
              </a:rPr>
              <a:t> </a:t>
            </a:r>
            <a:r>
              <a:rPr lang="en-US" sz="1600" dirty="0" err="1">
                <a:solidFill>
                  <a:schemeClr val="tx1"/>
                </a:solidFill>
              </a:rPr>
              <a:t>Modeling</a:t>
            </a:r>
            <a:r>
              <a:rPr lang="en-US" sz="1600" dirty="0" err="1">
                <a:solidFill>
                  <a:schemeClr val="tx1"/>
                </a:solidFill>
                <a:sym typeface="Wingdings 3"/>
              </a:rPr>
              <a:t></a:t>
            </a:r>
            <a:r>
              <a:rPr lang="en-US" sz="1600" dirty="0" err="1">
                <a:solidFill>
                  <a:schemeClr val="tx1"/>
                </a:solidFill>
              </a:rPr>
              <a:t>Extrude</a:t>
            </a:r>
            <a:r>
              <a:rPr lang="en-US" sz="1600" dirty="0" err="1">
                <a:solidFill>
                  <a:schemeClr val="tx1"/>
                </a:solidFill>
                <a:sym typeface="Wingdings 3"/>
              </a:rPr>
              <a:t></a:t>
            </a:r>
            <a:r>
              <a:rPr lang="en-US" sz="1600" dirty="0" err="1">
                <a:solidFill>
                  <a:schemeClr val="tx1"/>
                </a:solidFill>
              </a:rPr>
              <a:t>Buatlah</a:t>
            </a:r>
            <a:r>
              <a:rPr lang="en-US" sz="1600" dirty="0">
                <a:solidFill>
                  <a:schemeClr val="tx1"/>
                </a:solidFill>
              </a:rPr>
              <a:t> </a:t>
            </a:r>
            <a:r>
              <a:rPr lang="en-US" sz="1600" dirty="0" err="1">
                <a:solidFill>
                  <a:schemeClr val="tx1"/>
                </a:solidFill>
              </a:rPr>
              <a:t>bentuk</a:t>
            </a:r>
            <a:r>
              <a:rPr lang="en-US" sz="1600" dirty="0">
                <a:solidFill>
                  <a:schemeClr val="tx1"/>
                </a:solidFill>
              </a:rPr>
              <a:t> </a:t>
            </a:r>
            <a:r>
              <a:rPr lang="en-US" sz="1600" dirty="0" err="1">
                <a:solidFill>
                  <a:schemeClr val="tx1"/>
                </a:solidFill>
              </a:rPr>
              <a:t>segitiga</a:t>
            </a:r>
            <a:r>
              <a:rPr lang="en-US" sz="1600" dirty="0" err="1">
                <a:solidFill>
                  <a:schemeClr val="tx1"/>
                </a:solidFill>
                <a:sym typeface="Wingdings 3"/>
              </a:rPr>
              <a:t></a:t>
            </a:r>
            <a:r>
              <a:rPr lang="en-US" sz="1600" dirty="0" err="1">
                <a:solidFill>
                  <a:schemeClr val="tx1"/>
                </a:solidFill>
              </a:rPr>
              <a:t>Esc</a:t>
            </a:r>
            <a:r>
              <a:rPr lang="en-US" sz="1600" dirty="0">
                <a:solidFill>
                  <a:schemeClr val="tx1"/>
                </a:solidFill>
              </a:rPr>
              <a:t>, </a:t>
            </a:r>
            <a:r>
              <a:rPr lang="en-US" sz="1600" dirty="0" err="1">
                <a:solidFill>
                  <a:schemeClr val="tx1"/>
                </a:solidFill>
              </a:rPr>
              <a:t>seperti</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Gambar</a:t>
            </a:r>
            <a:r>
              <a:rPr lang="en-US" sz="1600" dirty="0">
                <a:solidFill>
                  <a:schemeClr val="tx1"/>
                </a:solidFill>
              </a:rPr>
              <a:t> </a:t>
            </a:r>
            <a:endParaRPr kumimoji="0" lang="id-ID" altLang="id-ID"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sym typeface="Wingdings 3" pitchFamily="18" charset="2"/>
            </a:endParaRPr>
          </a:p>
        </p:txBody>
      </p:sp>
      <p:pic>
        <p:nvPicPr>
          <p:cNvPr id="13313"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63564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18169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34</a:t>
            </a:fld>
            <a:endParaRPr lang="en"/>
          </a:p>
        </p:txBody>
      </p:sp>
      <p:sp>
        <p:nvSpPr>
          <p:cNvPr id="4" name="Rectangle 2"/>
          <p:cNvSpPr>
            <a:spLocks noChangeArrowheads="1"/>
          </p:cNvSpPr>
          <p:nvPr/>
        </p:nvSpPr>
        <p:spPr bwMode="auto">
          <a:xfrm>
            <a:off x="-36512" y="472192"/>
            <a:ext cx="702027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dirty="0" err="1">
                <a:solidFill>
                  <a:schemeClr val="tx1"/>
                </a:solidFill>
                <a:latin typeface="Times New Roman"/>
                <a:ea typeface="Calibri"/>
              </a:rPr>
              <a:t>Langkah</a:t>
            </a:r>
            <a:r>
              <a:rPr lang="en-US" dirty="0">
                <a:solidFill>
                  <a:schemeClr val="tx1"/>
                </a:solidFill>
                <a:latin typeface="Times New Roman"/>
                <a:ea typeface="Calibri"/>
              </a:rPr>
              <a:t> 11. </a:t>
            </a:r>
            <a:r>
              <a:rPr lang="en-US" dirty="0" err="1">
                <a:solidFill>
                  <a:schemeClr val="tx1"/>
                </a:solidFill>
                <a:latin typeface="Times New Roman"/>
                <a:ea typeface="Calibri"/>
              </a:rPr>
              <a:t>Memasukkan</a:t>
            </a:r>
            <a:r>
              <a:rPr lang="en-US" dirty="0">
                <a:solidFill>
                  <a:schemeClr val="tx1"/>
                </a:solidFill>
                <a:latin typeface="Times New Roman"/>
                <a:ea typeface="Calibri"/>
              </a:rPr>
              <a:t> parameter patch </a:t>
            </a:r>
            <a:r>
              <a:rPr lang="en-US" dirty="0" err="1">
                <a:solidFill>
                  <a:schemeClr val="tx1"/>
                </a:solidFill>
                <a:latin typeface="Times New Roman"/>
                <a:ea typeface="Calibri"/>
              </a:rPr>
              <a:t>segitiga</a:t>
            </a:r>
            <a:r>
              <a:rPr lang="en-US" dirty="0">
                <a:solidFill>
                  <a:schemeClr val="tx1"/>
                </a:solidFill>
                <a:latin typeface="Times New Roman"/>
                <a:ea typeface="Calibri"/>
              </a:rPr>
              <a:t> </a:t>
            </a:r>
            <a:r>
              <a:rPr lang="en-US" dirty="0" err="1">
                <a:solidFill>
                  <a:schemeClr val="tx1"/>
                </a:solidFill>
                <a:latin typeface="Times New Roman"/>
                <a:ea typeface="Calibri"/>
              </a:rPr>
              <a:t>sesuai</a:t>
            </a:r>
            <a:r>
              <a:rPr lang="en-US" dirty="0">
                <a:solidFill>
                  <a:schemeClr val="tx1"/>
                </a:solidFill>
                <a:latin typeface="Times New Roman"/>
                <a:ea typeface="Calibri"/>
              </a:rPr>
              <a:t> </a:t>
            </a:r>
            <a:r>
              <a:rPr lang="en-US" dirty="0" err="1">
                <a:solidFill>
                  <a:schemeClr val="tx1"/>
                </a:solidFill>
                <a:latin typeface="Times New Roman"/>
                <a:ea typeface="Calibri"/>
              </a:rPr>
              <a:t>dengan</a:t>
            </a:r>
            <a:r>
              <a:rPr lang="en-US" dirty="0">
                <a:solidFill>
                  <a:schemeClr val="tx1"/>
                </a:solidFill>
                <a:latin typeface="Times New Roman"/>
                <a:ea typeface="Calibri"/>
              </a:rPr>
              <a:t> parameter yang </a:t>
            </a:r>
            <a:r>
              <a:rPr lang="en-US" dirty="0" err="1">
                <a:solidFill>
                  <a:schemeClr val="tx1"/>
                </a:solidFill>
                <a:latin typeface="Times New Roman"/>
                <a:ea typeface="Calibri"/>
              </a:rPr>
              <a:t>ada</a:t>
            </a:r>
            <a:r>
              <a:rPr lang="en-US" dirty="0">
                <a:solidFill>
                  <a:schemeClr val="tx1"/>
                </a:solidFill>
                <a:latin typeface="Times New Roman"/>
                <a:ea typeface="Calibri"/>
              </a:rPr>
              <a:t>, </a:t>
            </a:r>
            <a:r>
              <a:rPr lang="en-US" dirty="0" err="1">
                <a:solidFill>
                  <a:schemeClr val="tx1"/>
                </a:solidFill>
                <a:latin typeface="Times New Roman"/>
                <a:ea typeface="Calibri"/>
              </a:rPr>
              <a:t>pada</a:t>
            </a:r>
            <a:r>
              <a:rPr lang="en-US" dirty="0">
                <a:solidFill>
                  <a:schemeClr val="tx1"/>
                </a:solidFill>
                <a:latin typeface="Times New Roman"/>
                <a:ea typeface="Calibri"/>
              </a:rPr>
              <a:t> </a:t>
            </a:r>
            <a:r>
              <a:rPr lang="en-US" dirty="0" err="1">
                <a:solidFill>
                  <a:schemeClr val="tx1"/>
                </a:solidFill>
                <a:latin typeface="Times New Roman"/>
                <a:ea typeface="Calibri"/>
              </a:rPr>
              <a:t>perancangan</a:t>
            </a:r>
            <a:r>
              <a:rPr lang="en-US" dirty="0">
                <a:solidFill>
                  <a:schemeClr val="tx1"/>
                </a:solidFill>
                <a:latin typeface="Times New Roman"/>
                <a:ea typeface="Calibri"/>
              </a:rPr>
              <a:t> </a:t>
            </a:r>
            <a:r>
              <a:rPr lang="en-US" dirty="0" err="1">
                <a:solidFill>
                  <a:schemeClr val="tx1"/>
                </a:solidFill>
                <a:latin typeface="Times New Roman"/>
                <a:ea typeface="Calibri"/>
              </a:rPr>
              <a:t>ini</a:t>
            </a:r>
            <a:r>
              <a:rPr lang="en-US" dirty="0">
                <a:solidFill>
                  <a:schemeClr val="tx1"/>
                </a:solidFill>
                <a:latin typeface="Times New Roman"/>
                <a:ea typeface="Calibri"/>
              </a:rPr>
              <a:t> </a:t>
            </a:r>
            <a:r>
              <a:rPr lang="en-US" dirty="0" err="1">
                <a:solidFill>
                  <a:schemeClr val="tx1"/>
                </a:solidFill>
                <a:latin typeface="Times New Roman"/>
                <a:ea typeface="Calibri"/>
              </a:rPr>
              <a:t>panjang</a:t>
            </a:r>
            <a:r>
              <a:rPr lang="en-US" dirty="0">
                <a:solidFill>
                  <a:schemeClr val="tx1"/>
                </a:solidFill>
                <a:latin typeface="Times New Roman"/>
                <a:ea typeface="Calibri"/>
              </a:rPr>
              <a:t> </a:t>
            </a:r>
            <a:r>
              <a:rPr lang="en-US" dirty="0" err="1">
                <a:solidFill>
                  <a:schemeClr val="tx1"/>
                </a:solidFill>
                <a:latin typeface="Times New Roman"/>
                <a:ea typeface="Calibri"/>
              </a:rPr>
              <a:t>dari</a:t>
            </a:r>
            <a:r>
              <a:rPr lang="en-US" dirty="0">
                <a:solidFill>
                  <a:schemeClr val="tx1"/>
                </a:solidFill>
                <a:latin typeface="Times New Roman"/>
                <a:ea typeface="Calibri"/>
              </a:rPr>
              <a:t> </a:t>
            </a:r>
            <a:r>
              <a:rPr lang="en-US" dirty="0" err="1">
                <a:solidFill>
                  <a:schemeClr val="tx1"/>
                </a:solidFill>
                <a:latin typeface="Times New Roman"/>
                <a:ea typeface="Calibri"/>
              </a:rPr>
              <a:t>segitiga</a:t>
            </a:r>
            <a:r>
              <a:rPr lang="en-US" dirty="0">
                <a:solidFill>
                  <a:schemeClr val="tx1"/>
                </a:solidFill>
                <a:latin typeface="Times New Roman"/>
                <a:ea typeface="Calibri"/>
              </a:rPr>
              <a:t> </a:t>
            </a:r>
            <a:r>
              <a:rPr lang="en-US" dirty="0" err="1">
                <a:solidFill>
                  <a:schemeClr val="tx1"/>
                </a:solidFill>
                <a:latin typeface="Times New Roman"/>
                <a:ea typeface="Calibri"/>
              </a:rPr>
              <a:t>adalah</a:t>
            </a:r>
            <a:r>
              <a:rPr lang="en-US" dirty="0">
                <a:solidFill>
                  <a:schemeClr val="tx1"/>
                </a:solidFill>
                <a:latin typeface="Times New Roman"/>
                <a:ea typeface="Calibri"/>
              </a:rPr>
              <a:t> a=26.5mm. </a:t>
            </a:r>
            <a:r>
              <a:rPr lang="en-US" dirty="0" err="1">
                <a:solidFill>
                  <a:schemeClr val="tx1"/>
                </a:solidFill>
                <a:latin typeface="Times New Roman"/>
                <a:ea typeface="Calibri"/>
              </a:rPr>
              <a:t>Untuk</a:t>
            </a:r>
            <a:r>
              <a:rPr lang="en-US" dirty="0">
                <a:solidFill>
                  <a:schemeClr val="tx1"/>
                </a:solidFill>
                <a:latin typeface="Times New Roman"/>
                <a:ea typeface="Calibri"/>
              </a:rPr>
              <a:t> </a:t>
            </a:r>
            <a:r>
              <a:rPr lang="en-US" dirty="0" err="1">
                <a:solidFill>
                  <a:schemeClr val="tx1"/>
                </a:solidFill>
                <a:latin typeface="Times New Roman"/>
                <a:ea typeface="Calibri"/>
              </a:rPr>
              <a:t>membuat</a:t>
            </a:r>
            <a:r>
              <a:rPr lang="en-US" dirty="0">
                <a:solidFill>
                  <a:schemeClr val="tx1"/>
                </a:solidFill>
                <a:latin typeface="Times New Roman"/>
                <a:ea typeface="Calibri"/>
              </a:rPr>
              <a:t> </a:t>
            </a:r>
            <a:r>
              <a:rPr lang="en-US" dirty="0" err="1">
                <a:solidFill>
                  <a:schemeClr val="tx1"/>
                </a:solidFill>
                <a:latin typeface="Times New Roman"/>
                <a:ea typeface="Calibri"/>
              </a:rPr>
              <a:t>segitiga</a:t>
            </a:r>
            <a:r>
              <a:rPr lang="en-US" dirty="0">
                <a:solidFill>
                  <a:schemeClr val="tx1"/>
                </a:solidFill>
                <a:latin typeface="Times New Roman"/>
                <a:ea typeface="Calibri"/>
              </a:rPr>
              <a:t> </a:t>
            </a:r>
            <a:r>
              <a:rPr lang="en-US" dirty="0" err="1">
                <a:solidFill>
                  <a:schemeClr val="tx1"/>
                </a:solidFill>
                <a:latin typeface="Times New Roman"/>
                <a:ea typeface="Calibri"/>
              </a:rPr>
              <a:t>maka</a:t>
            </a:r>
            <a:r>
              <a:rPr lang="en-US" dirty="0">
                <a:solidFill>
                  <a:schemeClr val="tx1"/>
                </a:solidFill>
                <a:latin typeface="Times New Roman"/>
                <a:ea typeface="Calibri"/>
              </a:rPr>
              <a:t> </a:t>
            </a:r>
            <a:r>
              <a:rPr lang="en-US" dirty="0" err="1">
                <a:solidFill>
                  <a:schemeClr val="tx1"/>
                </a:solidFill>
                <a:latin typeface="Times New Roman"/>
                <a:ea typeface="Calibri"/>
              </a:rPr>
              <a:t>masukkan</a:t>
            </a:r>
            <a:r>
              <a:rPr lang="en-US" dirty="0">
                <a:solidFill>
                  <a:schemeClr val="tx1"/>
                </a:solidFill>
                <a:latin typeface="Times New Roman"/>
                <a:ea typeface="Calibri"/>
              </a:rPr>
              <a:t> parameter list </a:t>
            </a:r>
            <a:r>
              <a:rPr lang="en-US" dirty="0" err="1">
                <a:solidFill>
                  <a:schemeClr val="tx1"/>
                </a:solidFill>
                <a:latin typeface="Times New Roman"/>
                <a:ea typeface="Calibri"/>
              </a:rPr>
              <a:t>pada</a:t>
            </a:r>
            <a:r>
              <a:rPr lang="en-US" dirty="0">
                <a:solidFill>
                  <a:schemeClr val="tx1"/>
                </a:solidFill>
                <a:latin typeface="Times New Roman"/>
                <a:ea typeface="Calibri"/>
              </a:rPr>
              <a:t> </a:t>
            </a:r>
            <a:r>
              <a:rPr lang="en-US" dirty="0" err="1">
                <a:solidFill>
                  <a:schemeClr val="tx1"/>
                </a:solidFill>
                <a:latin typeface="Times New Roman"/>
                <a:ea typeface="Calibri"/>
              </a:rPr>
              <a:t>baris</a:t>
            </a:r>
            <a:r>
              <a:rPr lang="en-US" dirty="0">
                <a:solidFill>
                  <a:schemeClr val="tx1"/>
                </a:solidFill>
                <a:latin typeface="Times New Roman"/>
                <a:ea typeface="Calibri"/>
              </a:rPr>
              <a:t> </a:t>
            </a:r>
            <a:r>
              <a:rPr lang="en-US" dirty="0" err="1">
                <a:solidFill>
                  <a:schemeClr val="tx1"/>
                </a:solidFill>
                <a:latin typeface="Times New Roman"/>
                <a:ea typeface="Calibri"/>
              </a:rPr>
              <a:t>pertama</a:t>
            </a:r>
            <a:r>
              <a:rPr lang="en-US" dirty="0">
                <a:solidFill>
                  <a:schemeClr val="tx1"/>
                </a:solidFill>
                <a:latin typeface="Times New Roman"/>
                <a:ea typeface="Calibri"/>
              </a:rPr>
              <a:t> X=0 </a:t>
            </a:r>
            <a:r>
              <a:rPr lang="en-US" dirty="0" err="1">
                <a:solidFill>
                  <a:schemeClr val="tx1"/>
                </a:solidFill>
                <a:latin typeface="Times New Roman"/>
                <a:ea typeface="Calibri"/>
              </a:rPr>
              <a:t>dan</a:t>
            </a:r>
            <a:r>
              <a:rPr lang="en-US" dirty="0">
                <a:solidFill>
                  <a:schemeClr val="tx1"/>
                </a:solidFill>
                <a:latin typeface="Times New Roman"/>
                <a:ea typeface="Calibri"/>
              </a:rPr>
              <a:t> Y=a, </a:t>
            </a:r>
            <a:r>
              <a:rPr lang="en-US" dirty="0" err="1">
                <a:solidFill>
                  <a:schemeClr val="tx1"/>
                </a:solidFill>
                <a:latin typeface="Times New Roman"/>
                <a:ea typeface="Calibri"/>
              </a:rPr>
              <a:t>baris</a:t>
            </a:r>
            <a:r>
              <a:rPr lang="en-US" dirty="0">
                <a:solidFill>
                  <a:schemeClr val="tx1"/>
                </a:solidFill>
                <a:latin typeface="Times New Roman"/>
                <a:ea typeface="Calibri"/>
              </a:rPr>
              <a:t> </a:t>
            </a:r>
            <a:r>
              <a:rPr lang="en-US" dirty="0" err="1">
                <a:solidFill>
                  <a:schemeClr val="tx1"/>
                </a:solidFill>
                <a:latin typeface="Times New Roman"/>
                <a:ea typeface="Calibri"/>
              </a:rPr>
              <a:t>kedua</a:t>
            </a:r>
            <a:r>
              <a:rPr lang="en-US" dirty="0">
                <a:solidFill>
                  <a:schemeClr val="tx1"/>
                </a:solidFill>
                <a:latin typeface="Times New Roman"/>
                <a:ea typeface="Calibri"/>
              </a:rPr>
              <a:t> X=-a/2 </a:t>
            </a:r>
            <a:r>
              <a:rPr lang="en-US" dirty="0" err="1">
                <a:solidFill>
                  <a:schemeClr val="tx1"/>
                </a:solidFill>
                <a:latin typeface="Times New Roman"/>
                <a:ea typeface="Calibri"/>
              </a:rPr>
              <a:t>dan</a:t>
            </a:r>
            <a:r>
              <a:rPr lang="en-US" dirty="0">
                <a:solidFill>
                  <a:schemeClr val="tx1"/>
                </a:solidFill>
                <a:latin typeface="Times New Roman"/>
                <a:ea typeface="Calibri"/>
              </a:rPr>
              <a:t> Y=0, </a:t>
            </a:r>
            <a:r>
              <a:rPr lang="en-US" dirty="0" err="1">
                <a:solidFill>
                  <a:schemeClr val="tx1"/>
                </a:solidFill>
                <a:latin typeface="Times New Roman"/>
                <a:ea typeface="Calibri"/>
              </a:rPr>
              <a:t>baris</a:t>
            </a:r>
            <a:r>
              <a:rPr lang="en-US" dirty="0">
                <a:solidFill>
                  <a:schemeClr val="tx1"/>
                </a:solidFill>
                <a:latin typeface="Times New Roman"/>
                <a:ea typeface="Calibri"/>
              </a:rPr>
              <a:t> </a:t>
            </a:r>
            <a:r>
              <a:rPr lang="en-US" dirty="0" err="1">
                <a:solidFill>
                  <a:schemeClr val="tx1"/>
                </a:solidFill>
                <a:latin typeface="Times New Roman"/>
                <a:ea typeface="Calibri"/>
              </a:rPr>
              <a:t>ketiga</a:t>
            </a:r>
            <a:r>
              <a:rPr lang="en-US" dirty="0">
                <a:solidFill>
                  <a:schemeClr val="tx1"/>
                </a:solidFill>
                <a:latin typeface="Times New Roman"/>
                <a:ea typeface="Calibri"/>
              </a:rPr>
              <a:t> X=a/2 </a:t>
            </a:r>
            <a:r>
              <a:rPr lang="en-US" dirty="0" err="1">
                <a:solidFill>
                  <a:schemeClr val="tx1"/>
                </a:solidFill>
                <a:latin typeface="Times New Roman"/>
                <a:ea typeface="Calibri"/>
              </a:rPr>
              <a:t>dan</a:t>
            </a:r>
            <a:r>
              <a:rPr lang="en-US" dirty="0">
                <a:solidFill>
                  <a:schemeClr val="tx1"/>
                </a:solidFill>
                <a:latin typeface="Times New Roman"/>
                <a:ea typeface="Calibri"/>
              </a:rPr>
              <a:t> Y=0, </a:t>
            </a:r>
            <a:r>
              <a:rPr lang="en-US" dirty="0" err="1">
                <a:solidFill>
                  <a:schemeClr val="tx1"/>
                </a:solidFill>
                <a:latin typeface="Times New Roman"/>
                <a:ea typeface="Calibri"/>
              </a:rPr>
              <a:t>baris</a:t>
            </a:r>
            <a:r>
              <a:rPr lang="en-US" dirty="0">
                <a:solidFill>
                  <a:schemeClr val="tx1"/>
                </a:solidFill>
                <a:latin typeface="Times New Roman"/>
                <a:ea typeface="Calibri"/>
              </a:rPr>
              <a:t> </a:t>
            </a:r>
            <a:r>
              <a:rPr lang="en-US" dirty="0" err="1">
                <a:solidFill>
                  <a:schemeClr val="tx1"/>
                </a:solidFill>
                <a:latin typeface="Times New Roman"/>
                <a:ea typeface="Calibri"/>
              </a:rPr>
              <a:t>keempat</a:t>
            </a:r>
            <a:r>
              <a:rPr lang="en-US" dirty="0">
                <a:solidFill>
                  <a:schemeClr val="tx1"/>
                </a:solidFill>
                <a:latin typeface="Times New Roman"/>
                <a:ea typeface="Calibri"/>
              </a:rPr>
              <a:t> X=0 </a:t>
            </a:r>
            <a:r>
              <a:rPr lang="en-US" dirty="0" err="1">
                <a:solidFill>
                  <a:schemeClr val="tx1"/>
                </a:solidFill>
                <a:latin typeface="Times New Roman"/>
                <a:ea typeface="Calibri"/>
              </a:rPr>
              <a:t>dan</a:t>
            </a:r>
            <a:r>
              <a:rPr lang="en-US" dirty="0">
                <a:solidFill>
                  <a:schemeClr val="tx1"/>
                </a:solidFill>
                <a:latin typeface="Times New Roman"/>
                <a:ea typeface="Calibri"/>
              </a:rPr>
              <a:t> Y=a, </a:t>
            </a:r>
            <a:r>
              <a:rPr lang="en-US" dirty="0" err="1">
                <a:solidFill>
                  <a:schemeClr val="tx1"/>
                </a:solidFill>
                <a:latin typeface="Times New Roman"/>
                <a:ea typeface="Calibri"/>
              </a:rPr>
              <a:t>lalu</a:t>
            </a:r>
            <a:r>
              <a:rPr lang="en-US" dirty="0">
                <a:solidFill>
                  <a:schemeClr val="tx1"/>
                </a:solidFill>
                <a:latin typeface="Times New Roman"/>
                <a:ea typeface="Calibri"/>
              </a:rPr>
              <a:t> height </a:t>
            </a:r>
            <a:r>
              <a:rPr lang="en-US" dirty="0" err="1">
                <a:solidFill>
                  <a:schemeClr val="tx1"/>
                </a:solidFill>
                <a:latin typeface="Times New Roman"/>
                <a:ea typeface="Calibri"/>
              </a:rPr>
              <a:t>masukkan</a:t>
            </a:r>
            <a:r>
              <a:rPr lang="en-US" dirty="0">
                <a:solidFill>
                  <a:schemeClr val="tx1"/>
                </a:solidFill>
                <a:latin typeface="Times New Roman"/>
                <a:ea typeface="Calibri"/>
              </a:rPr>
              <a:t> 0.1. </a:t>
            </a:r>
            <a:r>
              <a:rPr lang="en-US" dirty="0" err="1">
                <a:solidFill>
                  <a:schemeClr val="tx1"/>
                </a:solidFill>
                <a:latin typeface="Times New Roman"/>
                <a:ea typeface="Calibri"/>
              </a:rPr>
              <a:t>Untuk</a:t>
            </a:r>
            <a:r>
              <a:rPr lang="en-US" dirty="0">
                <a:solidFill>
                  <a:schemeClr val="tx1"/>
                </a:solidFill>
                <a:latin typeface="Times New Roman"/>
                <a:ea typeface="Calibri"/>
              </a:rPr>
              <a:t> </a:t>
            </a:r>
            <a:r>
              <a:rPr lang="en-US" dirty="0" err="1">
                <a:solidFill>
                  <a:schemeClr val="tx1"/>
                </a:solidFill>
                <a:latin typeface="Times New Roman"/>
                <a:ea typeface="Calibri"/>
              </a:rPr>
              <a:t>memasukkan</a:t>
            </a:r>
            <a:r>
              <a:rPr lang="en-US" dirty="0">
                <a:solidFill>
                  <a:schemeClr val="tx1"/>
                </a:solidFill>
                <a:latin typeface="Times New Roman"/>
                <a:ea typeface="Calibri"/>
              </a:rPr>
              <a:t> material patch </a:t>
            </a:r>
            <a:r>
              <a:rPr lang="en-US" dirty="0" err="1">
                <a:solidFill>
                  <a:schemeClr val="tx1"/>
                </a:solidFill>
                <a:latin typeface="Times New Roman"/>
                <a:ea typeface="Calibri"/>
              </a:rPr>
              <a:t>segitiga</a:t>
            </a:r>
            <a:r>
              <a:rPr lang="en-US" dirty="0">
                <a:solidFill>
                  <a:schemeClr val="tx1"/>
                </a:solidFill>
                <a:latin typeface="Times New Roman"/>
                <a:ea typeface="Calibri"/>
              </a:rPr>
              <a:t> </a:t>
            </a:r>
            <a:r>
              <a:rPr lang="en-US" dirty="0" err="1">
                <a:solidFill>
                  <a:schemeClr val="tx1"/>
                </a:solidFill>
                <a:latin typeface="Times New Roman"/>
                <a:ea typeface="Calibri"/>
              </a:rPr>
              <a:t>gunakan</a:t>
            </a:r>
            <a:r>
              <a:rPr lang="en-US" dirty="0">
                <a:solidFill>
                  <a:schemeClr val="tx1"/>
                </a:solidFill>
                <a:latin typeface="Times New Roman"/>
                <a:ea typeface="Calibri"/>
              </a:rPr>
              <a:t> Copper </a:t>
            </a:r>
            <a:r>
              <a:rPr lang="en-US" dirty="0" err="1">
                <a:solidFill>
                  <a:schemeClr val="tx1"/>
                </a:solidFill>
                <a:latin typeface="Times New Roman"/>
                <a:ea typeface="Calibri"/>
              </a:rPr>
              <a:t>dengan</a:t>
            </a:r>
            <a:r>
              <a:rPr lang="en-US" dirty="0">
                <a:solidFill>
                  <a:schemeClr val="tx1"/>
                </a:solidFill>
                <a:latin typeface="Times New Roman"/>
                <a:ea typeface="Calibri"/>
              </a:rPr>
              <a:t> </a:t>
            </a:r>
            <a:r>
              <a:rPr lang="en-US" dirty="0" err="1">
                <a:solidFill>
                  <a:schemeClr val="tx1"/>
                </a:solidFill>
                <a:latin typeface="Times New Roman"/>
                <a:ea typeface="Calibri"/>
              </a:rPr>
              <a:t>cara</a:t>
            </a:r>
            <a:r>
              <a:rPr lang="en-US" dirty="0">
                <a:solidFill>
                  <a:schemeClr val="tx1"/>
                </a:solidFill>
                <a:latin typeface="Times New Roman"/>
                <a:ea typeface="Calibri"/>
              </a:rPr>
              <a:t> </a:t>
            </a:r>
            <a:r>
              <a:rPr lang="en-US" dirty="0" err="1">
                <a:solidFill>
                  <a:schemeClr val="tx1"/>
                </a:solidFill>
                <a:latin typeface="Times New Roman"/>
                <a:ea typeface="Calibri"/>
              </a:rPr>
              <a:t>mengklik</a:t>
            </a:r>
            <a:r>
              <a:rPr lang="en-US" dirty="0">
                <a:solidFill>
                  <a:schemeClr val="tx1"/>
                </a:solidFill>
                <a:latin typeface="Times New Roman"/>
                <a:ea typeface="Calibri"/>
              </a:rPr>
              <a:t> Material</a:t>
            </a:r>
            <a:r>
              <a:rPr lang="en-US" dirty="0">
                <a:solidFill>
                  <a:schemeClr val="tx1"/>
                </a:solidFill>
                <a:latin typeface="Wingdings 3"/>
                <a:ea typeface="Calibri"/>
                <a:cs typeface="Times New Roman"/>
              </a:rPr>
              <a:t>"</a:t>
            </a:r>
            <a:r>
              <a:rPr lang="en-US" dirty="0">
                <a:solidFill>
                  <a:schemeClr val="tx1"/>
                </a:solidFill>
                <a:latin typeface="Times New Roman"/>
                <a:ea typeface="Calibri"/>
              </a:rPr>
              <a:t>[Load from </a:t>
            </a:r>
            <a:r>
              <a:rPr lang="en-US" dirty="0" err="1">
                <a:solidFill>
                  <a:schemeClr val="tx1"/>
                </a:solidFill>
                <a:latin typeface="Times New Roman"/>
                <a:ea typeface="Calibri"/>
              </a:rPr>
              <a:t>Maerial</a:t>
            </a:r>
            <a:r>
              <a:rPr lang="en-US" dirty="0">
                <a:solidFill>
                  <a:schemeClr val="tx1"/>
                </a:solidFill>
                <a:latin typeface="Times New Roman"/>
                <a:ea typeface="Calibri"/>
              </a:rPr>
              <a:t> Library…]</a:t>
            </a:r>
            <a:r>
              <a:rPr lang="en-US" dirty="0">
                <a:solidFill>
                  <a:schemeClr val="tx1"/>
                </a:solidFill>
                <a:latin typeface="Wingdings 3"/>
                <a:ea typeface="Calibri"/>
                <a:cs typeface="Times New Roman"/>
              </a:rPr>
              <a:t>"</a:t>
            </a:r>
            <a:r>
              <a:rPr lang="en-US" dirty="0" err="1">
                <a:solidFill>
                  <a:schemeClr val="tx1"/>
                </a:solidFill>
                <a:latin typeface="Times New Roman"/>
                <a:ea typeface="Calibri"/>
              </a:rPr>
              <a:t>ketik</a:t>
            </a:r>
            <a:r>
              <a:rPr lang="en-US" dirty="0">
                <a:solidFill>
                  <a:schemeClr val="tx1"/>
                </a:solidFill>
                <a:latin typeface="Times New Roman"/>
                <a:ea typeface="Calibri"/>
              </a:rPr>
              <a:t> Copper </a:t>
            </a:r>
            <a:r>
              <a:rPr lang="en-US" dirty="0" err="1">
                <a:solidFill>
                  <a:schemeClr val="tx1"/>
                </a:solidFill>
                <a:latin typeface="Times New Roman"/>
                <a:ea typeface="Calibri"/>
              </a:rPr>
              <a:t>pada</a:t>
            </a:r>
            <a:r>
              <a:rPr lang="en-US" dirty="0">
                <a:solidFill>
                  <a:schemeClr val="tx1"/>
                </a:solidFill>
                <a:latin typeface="Times New Roman"/>
                <a:ea typeface="Calibri"/>
              </a:rPr>
              <a:t> </a:t>
            </a:r>
            <a:r>
              <a:rPr lang="en-US" dirty="0" err="1">
                <a:solidFill>
                  <a:schemeClr val="tx1"/>
                </a:solidFill>
                <a:latin typeface="Times New Roman"/>
                <a:ea typeface="Calibri"/>
              </a:rPr>
              <a:t>kolom</a:t>
            </a:r>
            <a:r>
              <a:rPr lang="en-US" dirty="0">
                <a:solidFill>
                  <a:schemeClr val="tx1"/>
                </a:solidFill>
                <a:latin typeface="Times New Roman"/>
                <a:ea typeface="Calibri"/>
              </a:rPr>
              <a:t> </a:t>
            </a:r>
            <a:r>
              <a:rPr lang="en-US" dirty="0" err="1">
                <a:solidFill>
                  <a:schemeClr val="tx1"/>
                </a:solidFill>
                <a:latin typeface="Times New Roman"/>
                <a:ea typeface="Calibri"/>
              </a:rPr>
              <a:t>Material:</a:t>
            </a:r>
            <a:r>
              <a:rPr lang="en-US" dirty="0" err="1">
                <a:solidFill>
                  <a:schemeClr val="tx1"/>
                </a:solidFill>
                <a:latin typeface="Wingdings 3"/>
                <a:ea typeface="Calibri"/>
                <a:cs typeface="Times New Roman"/>
              </a:rPr>
              <a:t>"</a:t>
            </a:r>
            <a:r>
              <a:rPr lang="en-US" dirty="0" err="1">
                <a:solidFill>
                  <a:schemeClr val="tx1"/>
                </a:solidFill>
                <a:latin typeface="Times New Roman"/>
                <a:ea typeface="Calibri"/>
              </a:rPr>
              <a:t>Load</a:t>
            </a:r>
            <a:r>
              <a:rPr lang="en-US" dirty="0">
                <a:solidFill>
                  <a:schemeClr val="tx1"/>
                </a:solidFill>
                <a:latin typeface="Times New Roman"/>
                <a:ea typeface="Calibri"/>
              </a:rPr>
              <a:t>, </a:t>
            </a:r>
            <a:r>
              <a:rPr lang="en-US" dirty="0" err="1">
                <a:solidFill>
                  <a:schemeClr val="tx1"/>
                </a:solidFill>
                <a:latin typeface="Times New Roman"/>
                <a:ea typeface="Calibri"/>
              </a:rPr>
              <a:t>seperti</a:t>
            </a:r>
            <a:r>
              <a:rPr lang="en-US" dirty="0">
                <a:solidFill>
                  <a:schemeClr val="tx1"/>
                </a:solidFill>
                <a:latin typeface="Times New Roman"/>
                <a:ea typeface="Calibri"/>
              </a:rPr>
              <a:t> </a:t>
            </a:r>
            <a:r>
              <a:rPr lang="en-US" dirty="0" err="1">
                <a:solidFill>
                  <a:schemeClr val="tx1"/>
                </a:solidFill>
                <a:latin typeface="Times New Roman"/>
                <a:ea typeface="Calibri"/>
              </a:rPr>
              <a:t>pada</a:t>
            </a:r>
            <a:r>
              <a:rPr lang="en-US" dirty="0">
                <a:solidFill>
                  <a:schemeClr val="tx1"/>
                </a:solidFill>
                <a:latin typeface="Times New Roman"/>
                <a:ea typeface="Calibri"/>
              </a:rPr>
              <a:t> </a:t>
            </a:r>
            <a:r>
              <a:rPr lang="en-US" dirty="0" err="1">
                <a:solidFill>
                  <a:schemeClr val="tx1"/>
                </a:solidFill>
                <a:latin typeface="Times New Roman"/>
                <a:ea typeface="Calibri"/>
              </a:rPr>
              <a:t>Gambar</a:t>
            </a:r>
            <a:r>
              <a:rPr lang="en-US"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4337" name="Picture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20" y="1972022"/>
            <a:ext cx="54102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375738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35</a:t>
            </a:fld>
            <a:endParaRPr lang="en"/>
          </a:p>
        </p:txBody>
      </p:sp>
      <p:sp>
        <p:nvSpPr>
          <p:cNvPr id="4" name="Rectangle 2"/>
          <p:cNvSpPr>
            <a:spLocks noChangeArrowheads="1"/>
          </p:cNvSpPr>
          <p:nvPr/>
        </p:nvSpPr>
        <p:spPr bwMode="auto">
          <a:xfrm>
            <a:off x="107504" y="694026"/>
            <a:ext cx="68762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12. </a:t>
            </a:r>
            <a:r>
              <a:rPr lang="en-US" sz="1600" dirty="0" err="1">
                <a:solidFill>
                  <a:schemeClr val="tx1"/>
                </a:solidFill>
                <a:latin typeface="Times New Roman"/>
                <a:ea typeface="Calibri"/>
              </a:rPr>
              <a:t>Memunculkan</a:t>
            </a:r>
            <a:r>
              <a:rPr lang="en-US" sz="1600" dirty="0">
                <a:solidFill>
                  <a:schemeClr val="tx1"/>
                </a:solidFill>
                <a:latin typeface="Times New Roman"/>
                <a:ea typeface="Calibri"/>
              </a:rPr>
              <a:t> </a:t>
            </a:r>
            <a:r>
              <a:rPr lang="en-US" sz="1600" dirty="0" err="1">
                <a:solidFill>
                  <a:schemeClr val="tx1"/>
                </a:solidFill>
                <a:latin typeface="Times New Roman"/>
                <a:ea typeface="Calibri"/>
              </a:rPr>
              <a:t>koordinat</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a:t>
            </a:r>
            <a:r>
              <a:rPr lang="en-US" sz="1600" dirty="0" err="1">
                <a:solidFill>
                  <a:schemeClr val="tx1"/>
                </a:solidFill>
                <a:latin typeface="Times New Roman"/>
                <a:ea typeface="Calibri"/>
              </a:rPr>
              <a:t>Point</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Edge Center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pilih</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tengah</a:t>
            </a:r>
            <a:r>
              <a:rPr lang="en-US" sz="1600" dirty="0">
                <a:solidFill>
                  <a:schemeClr val="tx1"/>
                </a:solidFill>
                <a:latin typeface="Times New Roman"/>
                <a:ea typeface="Calibri"/>
              </a:rPr>
              <a:t> </a:t>
            </a:r>
            <a:r>
              <a:rPr lang="en-US" sz="1600" dirty="0" err="1">
                <a:solidFill>
                  <a:schemeClr val="tx1"/>
                </a:solidFill>
                <a:latin typeface="Times New Roman"/>
                <a:ea typeface="Calibri"/>
              </a:rPr>
              <a:t>dari</a:t>
            </a:r>
            <a:r>
              <a:rPr lang="en-US" sz="1600" dirty="0">
                <a:solidFill>
                  <a:schemeClr val="tx1"/>
                </a:solidFill>
                <a:latin typeface="Times New Roman"/>
                <a:ea typeface="Calibri"/>
              </a:rPr>
              <a:t> patch </a:t>
            </a:r>
            <a:r>
              <a:rPr lang="en-US" sz="1600" dirty="0" err="1">
                <a:solidFill>
                  <a:schemeClr val="tx1"/>
                </a:solidFill>
                <a:latin typeface="Times New Roman"/>
                <a:ea typeface="Calibri"/>
              </a:rPr>
              <a:t>segitiga</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Align</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361" name="Picture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50536"/>
            <a:ext cx="5286375"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581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54043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36</a:t>
            </a:fld>
            <a:endParaRPr lang="en"/>
          </a:p>
        </p:txBody>
      </p:sp>
      <p:sp>
        <p:nvSpPr>
          <p:cNvPr id="4" name="Rectangle 2"/>
          <p:cNvSpPr>
            <a:spLocks noChangeArrowheads="1"/>
          </p:cNvSpPr>
          <p:nvPr/>
        </p:nvSpPr>
        <p:spPr bwMode="auto">
          <a:xfrm>
            <a:off x="35694" y="333986"/>
            <a:ext cx="67322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13.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patch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Brick</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Esc</a:t>
            </a:r>
            <a:r>
              <a:rPr lang="en-US" sz="1600" dirty="0">
                <a:solidFill>
                  <a:schemeClr val="tx1"/>
                </a:solidFill>
                <a:latin typeface="Times New Roman"/>
                <a:ea typeface="Calibri"/>
              </a:rPr>
              <a:t>,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masukkan</a:t>
            </a:r>
            <a:r>
              <a:rPr lang="en-US" sz="1600" dirty="0">
                <a:solidFill>
                  <a:schemeClr val="tx1"/>
                </a:solidFill>
                <a:latin typeface="Times New Roman"/>
                <a:ea typeface="Calibri"/>
              </a:rPr>
              <a:t> parameter </a:t>
            </a:r>
            <a:r>
              <a:rPr lang="en-US" sz="1600" dirty="0" err="1">
                <a:solidFill>
                  <a:schemeClr val="tx1"/>
                </a:solidFill>
                <a:latin typeface="Times New Roman"/>
                <a:ea typeface="Calibri"/>
              </a:rPr>
              <a:t>dan</a:t>
            </a:r>
            <a:r>
              <a:rPr lang="en-US" sz="1600" dirty="0">
                <a:solidFill>
                  <a:schemeClr val="tx1"/>
                </a:solidFill>
                <a:latin typeface="Times New Roman"/>
                <a:ea typeface="Calibri"/>
              </a:rPr>
              <a:t> </a:t>
            </a:r>
            <a:r>
              <a:rPr lang="en-US" sz="1600" dirty="0" err="1">
                <a:solidFill>
                  <a:schemeClr val="tx1"/>
                </a:solidFill>
                <a:latin typeface="Times New Roman"/>
                <a:ea typeface="Calibri"/>
              </a:rPr>
              <a:t>bahannya</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6385" name="Picture 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23" y="1170434"/>
            <a:ext cx="5554445" cy="2687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251520" y="3867894"/>
            <a:ext cx="6966322" cy="1169551"/>
          </a:xfrm>
          <a:prstGeom prst="rect">
            <a:avLst/>
          </a:prstGeom>
        </p:spPr>
        <p:txBody>
          <a:bodyPr wrap="square">
            <a:spAutoFit/>
          </a:bodyPr>
          <a:lstStyle/>
          <a:p>
            <a:r>
              <a:rPr lang="en-US" dirty="0" err="1">
                <a:solidFill>
                  <a:schemeClr val="tx1"/>
                </a:solidFill>
              </a:rPr>
              <a:t>nilai</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Umin</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Umax</a:t>
            </a:r>
            <a:r>
              <a:rPr lang="en-US" dirty="0">
                <a:solidFill>
                  <a:schemeClr val="tx1"/>
                </a:solidFill>
              </a:rPr>
              <a:t> </a:t>
            </a:r>
            <a:r>
              <a:rPr lang="en-US" dirty="0" err="1">
                <a:solidFill>
                  <a:schemeClr val="tx1"/>
                </a:solidFill>
              </a:rPr>
              <a:t>diambil</a:t>
            </a:r>
            <a:r>
              <a:rPr lang="en-US" dirty="0">
                <a:solidFill>
                  <a:schemeClr val="tx1"/>
                </a:solidFill>
              </a:rPr>
              <a:t> </a:t>
            </a:r>
            <a:r>
              <a:rPr lang="en-US" dirty="0" err="1">
                <a:solidFill>
                  <a:schemeClr val="tx1"/>
                </a:solidFill>
              </a:rPr>
              <a:t>dari</a:t>
            </a:r>
            <a:r>
              <a:rPr lang="en-US" dirty="0">
                <a:solidFill>
                  <a:schemeClr val="tx1"/>
                </a:solidFill>
              </a:rPr>
              <a:t> parameter W1=5mm </a:t>
            </a:r>
            <a:r>
              <a:rPr lang="en-US" dirty="0" err="1">
                <a:solidFill>
                  <a:schemeClr val="tx1"/>
                </a:solidFill>
              </a:rPr>
              <a:t>untuk</a:t>
            </a:r>
            <a:r>
              <a:rPr lang="en-US" dirty="0">
                <a:solidFill>
                  <a:schemeClr val="tx1"/>
                </a:solidFill>
              </a:rPr>
              <a:t> </a:t>
            </a:r>
            <a:r>
              <a:rPr lang="en-US" dirty="0" err="1">
                <a:solidFill>
                  <a:schemeClr val="tx1"/>
                </a:solidFill>
              </a:rPr>
              <a:t>bagian</a:t>
            </a:r>
            <a:r>
              <a:rPr lang="en-US" dirty="0">
                <a:solidFill>
                  <a:schemeClr val="tx1"/>
                </a:solidFill>
              </a:rPr>
              <a:t> – </a:t>
            </a:r>
            <a:r>
              <a:rPr lang="en-US" dirty="0" err="1">
                <a:solidFill>
                  <a:schemeClr val="tx1"/>
                </a:solidFill>
              </a:rPr>
              <a:t>menunjukkan</a:t>
            </a:r>
            <a:r>
              <a:rPr lang="en-US" dirty="0">
                <a:solidFill>
                  <a:schemeClr val="tx1"/>
                </a:solidFill>
              </a:rPr>
              <a:t> </a:t>
            </a:r>
            <a:r>
              <a:rPr lang="en-US" dirty="0" err="1">
                <a:solidFill>
                  <a:schemeClr val="tx1"/>
                </a:solidFill>
              </a:rPr>
              <a:t>bagian</a:t>
            </a:r>
            <a:r>
              <a:rPr lang="en-US" dirty="0">
                <a:solidFill>
                  <a:schemeClr val="tx1"/>
                </a:solidFill>
              </a:rPr>
              <a:t> </a:t>
            </a:r>
            <a:r>
              <a:rPr lang="en-US" dirty="0" err="1">
                <a:solidFill>
                  <a:schemeClr val="tx1"/>
                </a:solidFill>
              </a:rPr>
              <a:t>kiri</a:t>
            </a:r>
            <a:r>
              <a:rPr lang="en-US" dirty="0">
                <a:solidFill>
                  <a:schemeClr val="tx1"/>
                </a:solidFill>
              </a:rPr>
              <a:t> </a:t>
            </a:r>
            <a:r>
              <a:rPr lang="en-US" dirty="0" err="1">
                <a:solidFill>
                  <a:schemeClr val="tx1"/>
                </a:solidFill>
              </a:rPr>
              <a:t>sedangkan</a:t>
            </a:r>
            <a:r>
              <a:rPr lang="en-US" dirty="0">
                <a:solidFill>
                  <a:schemeClr val="tx1"/>
                </a:solidFill>
              </a:rPr>
              <a:t> + </a:t>
            </a:r>
            <a:r>
              <a:rPr lang="en-US" dirty="0" err="1">
                <a:solidFill>
                  <a:schemeClr val="tx1"/>
                </a:solidFill>
              </a:rPr>
              <a:t>bagian</a:t>
            </a:r>
            <a:r>
              <a:rPr lang="en-US" dirty="0">
                <a:solidFill>
                  <a:schemeClr val="tx1"/>
                </a:solidFill>
              </a:rPr>
              <a:t> </a:t>
            </a:r>
            <a:r>
              <a:rPr lang="en-US" dirty="0" err="1">
                <a:solidFill>
                  <a:schemeClr val="tx1"/>
                </a:solidFill>
              </a:rPr>
              <a:t>kanan</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dibagi</a:t>
            </a:r>
            <a:r>
              <a:rPr lang="en-US" dirty="0">
                <a:solidFill>
                  <a:schemeClr val="tx1"/>
                </a:solidFill>
              </a:rPr>
              <a:t> 2 agar </a:t>
            </a:r>
            <a:r>
              <a:rPr lang="en-US" dirty="0" err="1">
                <a:solidFill>
                  <a:schemeClr val="tx1"/>
                </a:solidFill>
              </a:rPr>
              <a:t>mendapatkan</a:t>
            </a:r>
            <a:r>
              <a:rPr lang="en-US" dirty="0">
                <a:solidFill>
                  <a:schemeClr val="tx1"/>
                </a:solidFill>
              </a:rPr>
              <a:t> </a:t>
            </a:r>
            <a:r>
              <a:rPr lang="en-US" dirty="0" err="1">
                <a:solidFill>
                  <a:schemeClr val="tx1"/>
                </a:solidFill>
              </a:rPr>
              <a:t>nilai</a:t>
            </a:r>
            <a:r>
              <a:rPr lang="en-US" dirty="0">
                <a:solidFill>
                  <a:schemeClr val="tx1"/>
                </a:solidFill>
              </a:rPr>
              <a:t> </a:t>
            </a:r>
            <a:r>
              <a:rPr lang="en-US" dirty="0" err="1">
                <a:solidFill>
                  <a:schemeClr val="tx1"/>
                </a:solidFill>
              </a:rPr>
              <a:t>tengahnya</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Vmin</a:t>
            </a:r>
            <a:r>
              <a:rPr lang="en-US" dirty="0">
                <a:solidFill>
                  <a:schemeClr val="tx1"/>
                </a:solidFill>
              </a:rPr>
              <a:t> = 0 agar </a:t>
            </a:r>
            <a:r>
              <a:rPr lang="en-US" dirty="0" err="1">
                <a:solidFill>
                  <a:schemeClr val="tx1"/>
                </a:solidFill>
              </a:rPr>
              <a:t>menyatu</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titik</a:t>
            </a:r>
            <a:r>
              <a:rPr lang="en-US" dirty="0">
                <a:solidFill>
                  <a:schemeClr val="tx1"/>
                </a:solidFill>
              </a:rPr>
              <a:t> </a:t>
            </a:r>
            <a:r>
              <a:rPr lang="en-US" dirty="0" err="1">
                <a:solidFill>
                  <a:schemeClr val="tx1"/>
                </a:solidFill>
              </a:rPr>
              <a:t>koordinat</a:t>
            </a:r>
            <a:r>
              <a:rPr lang="en-US" dirty="0">
                <a:solidFill>
                  <a:schemeClr val="tx1"/>
                </a:solidFill>
              </a:rPr>
              <a:t> WCS </a:t>
            </a:r>
            <a:r>
              <a:rPr lang="en-US" dirty="0" err="1">
                <a:solidFill>
                  <a:schemeClr val="tx1"/>
                </a:solidFill>
              </a:rPr>
              <a:t>dan</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Vmax</a:t>
            </a:r>
            <a:r>
              <a:rPr lang="en-US" dirty="0">
                <a:solidFill>
                  <a:schemeClr val="tx1"/>
                </a:solidFill>
              </a:rPr>
              <a:t>=-L yang </a:t>
            </a:r>
            <a:r>
              <a:rPr lang="en-US" dirty="0" err="1">
                <a:solidFill>
                  <a:schemeClr val="tx1"/>
                </a:solidFill>
              </a:rPr>
              <a:t>diambil</a:t>
            </a:r>
            <a:r>
              <a:rPr lang="en-US" dirty="0">
                <a:solidFill>
                  <a:schemeClr val="tx1"/>
                </a:solidFill>
              </a:rPr>
              <a:t> </a:t>
            </a:r>
            <a:r>
              <a:rPr lang="en-US" dirty="0" err="1">
                <a:solidFill>
                  <a:schemeClr val="tx1"/>
                </a:solidFill>
              </a:rPr>
              <a:t>dari</a:t>
            </a:r>
            <a:r>
              <a:rPr lang="en-US" dirty="0">
                <a:solidFill>
                  <a:schemeClr val="tx1"/>
                </a:solidFill>
              </a:rPr>
              <a:t> parameter L=11.608 yang </a:t>
            </a:r>
            <a:r>
              <a:rPr lang="en-US" dirty="0" err="1">
                <a:solidFill>
                  <a:schemeClr val="tx1"/>
                </a:solidFill>
              </a:rPr>
              <a:t>nilainya</a:t>
            </a:r>
            <a:r>
              <a:rPr lang="en-US" dirty="0">
                <a:solidFill>
                  <a:schemeClr val="tx1"/>
                </a:solidFill>
              </a:rPr>
              <a:t> – agar </a:t>
            </a:r>
            <a:r>
              <a:rPr lang="en-US" dirty="0" err="1">
                <a:solidFill>
                  <a:schemeClr val="tx1"/>
                </a:solidFill>
              </a:rPr>
              <a:t>membentuk</a:t>
            </a:r>
            <a:r>
              <a:rPr lang="en-US" dirty="0">
                <a:solidFill>
                  <a:schemeClr val="tx1"/>
                </a:solidFill>
              </a:rPr>
              <a:t> </a:t>
            </a:r>
            <a:r>
              <a:rPr lang="en-US" dirty="0" err="1">
                <a:solidFill>
                  <a:schemeClr val="tx1"/>
                </a:solidFill>
              </a:rPr>
              <a:t>kebawah</a:t>
            </a:r>
            <a:r>
              <a:rPr lang="en-US" dirty="0">
                <a:solidFill>
                  <a:schemeClr val="tx1"/>
                </a:solidFill>
              </a:rPr>
              <a:t>.</a:t>
            </a:r>
            <a:endParaRPr lang="id-ID" dirty="0">
              <a:solidFill>
                <a:schemeClr val="tx1"/>
              </a:solidFill>
            </a:endParaRPr>
          </a:p>
        </p:txBody>
      </p:sp>
    </p:spTree>
    <p:extLst>
      <p:ext uri="{BB962C8B-B14F-4D97-AF65-F5344CB8AC3E}">
        <p14:creationId xmlns:p14="http://schemas.microsoft.com/office/powerpoint/2010/main" val="32565992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37</a:t>
            </a:fld>
            <a:endParaRPr lang="en"/>
          </a:p>
        </p:txBody>
      </p:sp>
      <p:sp>
        <p:nvSpPr>
          <p:cNvPr id="2" name="Rectangle 2"/>
          <p:cNvSpPr>
            <a:spLocks noChangeArrowheads="1"/>
          </p:cNvSpPr>
          <p:nvPr/>
        </p:nvSpPr>
        <p:spPr bwMode="auto">
          <a:xfrm>
            <a:off x="0" y="694026"/>
            <a:ext cx="70922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14. </a:t>
            </a:r>
            <a:r>
              <a:rPr lang="en-US" sz="1600" dirty="0" err="1">
                <a:solidFill>
                  <a:schemeClr val="tx1"/>
                </a:solidFill>
                <a:latin typeface="Times New Roman"/>
                <a:ea typeface="Calibri"/>
              </a:rPr>
              <a:t>Menghilangkan</a:t>
            </a:r>
            <a:r>
              <a:rPr lang="en-US" sz="1600" dirty="0">
                <a:solidFill>
                  <a:schemeClr val="tx1"/>
                </a:solidFill>
                <a:latin typeface="Times New Roman"/>
                <a:ea typeface="Calibri"/>
              </a:rPr>
              <a:t> </a:t>
            </a:r>
            <a:r>
              <a:rPr lang="en-US" sz="1600" dirty="0" err="1">
                <a:solidFill>
                  <a:schemeClr val="tx1"/>
                </a:solidFill>
                <a:latin typeface="Times New Roman"/>
                <a:ea typeface="Calibri"/>
              </a:rPr>
              <a:t>koordinat</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Local</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409" name="Picture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91630"/>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01977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24377" y="0"/>
            <a:ext cx="548700" cy="360000"/>
          </a:xfrm>
        </p:spPr>
        <p:txBody>
          <a:bodyPr/>
          <a:lstStyle/>
          <a:p>
            <a:pPr marL="0" lvl="0" indent="0" algn="l" rtl="0">
              <a:spcBef>
                <a:spcPts val="0"/>
              </a:spcBef>
              <a:spcAft>
                <a:spcPts val="0"/>
              </a:spcAft>
              <a:buNone/>
            </a:pPr>
            <a:fld id="{00000000-1234-1234-1234-123412341234}" type="slidenum">
              <a:rPr lang="en" smtClean="0"/>
              <a:t>38</a:t>
            </a:fld>
            <a:endParaRPr lang="en"/>
          </a:p>
        </p:txBody>
      </p:sp>
      <p:sp>
        <p:nvSpPr>
          <p:cNvPr id="2" name="Rectangle 2"/>
          <p:cNvSpPr>
            <a:spLocks noChangeArrowheads="1"/>
          </p:cNvSpPr>
          <p:nvPr/>
        </p:nvSpPr>
        <p:spPr bwMode="auto">
          <a:xfrm>
            <a:off x="0" y="450125"/>
            <a:ext cx="68042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15. </a:t>
            </a:r>
            <a:r>
              <a:rPr lang="en-US" sz="1600" dirty="0" err="1">
                <a:solidFill>
                  <a:schemeClr val="tx1"/>
                </a:solidFill>
                <a:latin typeface="Times New Roman"/>
                <a:ea typeface="Calibri"/>
              </a:rPr>
              <a:t>Melanjukan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pembuatan</a:t>
            </a:r>
            <a:r>
              <a:rPr lang="en-US" sz="1600" dirty="0">
                <a:solidFill>
                  <a:schemeClr val="tx1"/>
                </a:solidFill>
                <a:latin typeface="Times New Roman"/>
                <a:ea typeface="Calibri"/>
              </a:rPr>
              <a:t> patch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a:t>
            </a:r>
            <a:r>
              <a:rPr lang="en-US" sz="1600" dirty="0" err="1">
                <a:solidFill>
                  <a:schemeClr val="tx1"/>
                </a:solidFill>
                <a:latin typeface="Times New Roman"/>
                <a:ea typeface="Calibri"/>
              </a:rPr>
              <a:t>Points</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Edge Center </a:t>
            </a:r>
            <a:r>
              <a:rPr lang="en-US" sz="1600" dirty="0" err="1">
                <a:solidFill>
                  <a:schemeClr val="tx1"/>
                </a:solidFill>
                <a:latin typeface="Times New Roman"/>
                <a:ea typeface="Calibri"/>
              </a:rPr>
              <a:t>dan</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di </a:t>
            </a:r>
            <a:r>
              <a:rPr lang="en-US" sz="1600" dirty="0" err="1">
                <a:solidFill>
                  <a:schemeClr val="tx1"/>
                </a:solidFill>
                <a:latin typeface="Times New Roman"/>
                <a:ea typeface="Calibri"/>
              </a:rPr>
              <a:t>titik</a:t>
            </a:r>
            <a:r>
              <a:rPr lang="en-US" sz="1600" dirty="0">
                <a:solidFill>
                  <a:schemeClr val="tx1"/>
                </a:solidFill>
                <a:latin typeface="Times New Roman"/>
                <a:ea typeface="Calibri"/>
              </a:rPr>
              <a:t> </a:t>
            </a:r>
            <a:r>
              <a:rPr lang="en-US" sz="1600" dirty="0" err="1">
                <a:solidFill>
                  <a:schemeClr val="tx1"/>
                </a:solidFill>
                <a:latin typeface="Times New Roman"/>
                <a:ea typeface="Calibri"/>
              </a:rPr>
              <a:t>tengah</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transmisi</a:t>
            </a:r>
            <a:r>
              <a:rPr lang="en-US" sz="1600" dirty="0">
                <a:solidFill>
                  <a:schemeClr val="tx1"/>
                </a:solidFill>
                <a:latin typeface="Times New Roman"/>
                <a:ea typeface="Calibri"/>
              </a:rPr>
              <a:t> di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bawahnya</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Align</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8433" name="Picture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63638"/>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651588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39</a:t>
            </a:fld>
            <a:endParaRPr lang="en"/>
          </a:p>
        </p:txBody>
      </p:sp>
      <p:sp>
        <p:nvSpPr>
          <p:cNvPr id="2" name="Rectangle 2"/>
          <p:cNvSpPr>
            <a:spLocks noChangeArrowheads="1"/>
          </p:cNvSpPr>
          <p:nvPr/>
        </p:nvSpPr>
        <p:spPr bwMode="auto">
          <a:xfrm>
            <a:off x="41097" y="339502"/>
            <a:ext cx="6979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16. </a:t>
            </a:r>
            <a:r>
              <a:rPr lang="en-US" sz="1600" dirty="0" err="1">
                <a:solidFill>
                  <a:schemeClr val="tx1"/>
                </a:solidFill>
                <a:latin typeface="Times New Roman"/>
                <a:ea typeface="Calibri"/>
              </a:rPr>
              <a:t>Melanjutkan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pembuatan</a:t>
            </a:r>
            <a:r>
              <a:rPr lang="en-US" sz="1600" dirty="0">
                <a:solidFill>
                  <a:schemeClr val="tx1"/>
                </a:solidFill>
                <a:latin typeface="Times New Roman"/>
                <a:ea typeface="Calibri"/>
              </a:rPr>
              <a:t> patch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Extrude</a:t>
            </a:r>
            <a:r>
              <a:rPr lang="en-US" sz="1600" dirty="0">
                <a:solidFill>
                  <a:schemeClr val="tx1"/>
                </a:solidFill>
                <a:latin typeface="Times New Roman"/>
                <a:ea typeface="Calibri"/>
              </a:rPr>
              <a:t> </a:t>
            </a:r>
            <a:r>
              <a:rPr lang="en-US" sz="1600" dirty="0" err="1">
                <a:solidFill>
                  <a:schemeClr val="tx1"/>
                </a:solidFill>
                <a:latin typeface="Times New Roman"/>
                <a:ea typeface="Calibri"/>
              </a:rPr>
              <a:t>Face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Esc</a:t>
            </a:r>
            <a:r>
              <a:rPr lang="en-US" sz="1600" dirty="0">
                <a:solidFill>
                  <a:schemeClr val="tx1"/>
                </a:solidFill>
                <a:latin typeface="Times New Roman"/>
                <a:ea typeface="Calibri"/>
              </a:rPr>
              <a:t>,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masukkan</a:t>
            </a:r>
            <a:r>
              <a:rPr lang="en-US" sz="1600" dirty="0">
                <a:solidFill>
                  <a:schemeClr val="tx1"/>
                </a:solidFill>
                <a:latin typeface="Times New Roman"/>
                <a:ea typeface="Calibri"/>
              </a:rPr>
              <a:t> parameter </a:t>
            </a:r>
            <a:r>
              <a:rPr lang="en-US" sz="1600" dirty="0" err="1">
                <a:solidFill>
                  <a:schemeClr val="tx1"/>
                </a:solidFill>
                <a:latin typeface="Times New Roman"/>
                <a:ea typeface="Calibri"/>
              </a:rPr>
              <a:t>dari</a:t>
            </a:r>
            <a:r>
              <a:rPr lang="en-US" sz="1600" dirty="0">
                <a:solidFill>
                  <a:schemeClr val="tx1"/>
                </a:solidFill>
                <a:latin typeface="Times New Roman"/>
                <a:ea typeface="Calibri"/>
              </a:rPr>
              <a:t> patch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transmisinya</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9457" name="Picture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8" y="1203598"/>
            <a:ext cx="5724525"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122232" y="4011910"/>
            <a:ext cx="6816903" cy="954107"/>
          </a:xfrm>
          <a:prstGeom prst="rect">
            <a:avLst/>
          </a:prstGeom>
        </p:spPr>
        <p:txBody>
          <a:bodyPr wrap="square">
            <a:spAutoFit/>
          </a:bodyPr>
          <a:lstStyle/>
          <a:p>
            <a:r>
              <a:rPr lang="en-US" dirty="0" err="1">
                <a:solidFill>
                  <a:schemeClr val="tx1"/>
                </a:solidFill>
              </a:rPr>
              <a:t>untuk</a:t>
            </a:r>
            <a:r>
              <a:rPr lang="en-US" dirty="0">
                <a:solidFill>
                  <a:schemeClr val="tx1"/>
                </a:solidFill>
              </a:rPr>
              <a:t> </a:t>
            </a:r>
            <a:r>
              <a:rPr lang="en-US" dirty="0" err="1">
                <a:solidFill>
                  <a:schemeClr val="tx1"/>
                </a:solidFill>
              </a:rPr>
              <a:t>nilai</a:t>
            </a:r>
            <a:r>
              <a:rPr lang="en-US" dirty="0">
                <a:solidFill>
                  <a:schemeClr val="tx1"/>
                </a:solidFill>
              </a:rPr>
              <a:t> -L </a:t>
            </a:r>
            <a:r>
              <a:rPr lang="en-US" dirty="0" err="1">
                <a:solidFill>
                  <a:schemeClr val="tx1"/>
                </a:solidFill>
              </a:rPr>
              <a:t>diambil</a:t>
            </a:r>
            <a:r>
              <a:rPr lang="en-US" dirty="0">
                <a:solidFill>
                  <a:schemeClr val="tx1"/>
                </a:solidFill>
              </a:rPr>
              <a:t> </a:t>
            </a:r>
            <a:r>
              <a:rPr lang="en-US" dirty="0" err="1">
                <a:solidFill>
                  <a:schemeClr val="tx1"/>
                </a:solidFill>
              </a:rPr>
              <a:t>dari</a:t>
            </a:r>
            <a:r>
              <a:rPr lang="en-US" dirty="0">
                <a:solidFill>
                  <a:schemeClr val="tx1"/>
                </a:solidFill>
              </a:rPr>
              <a:t> parameter L=11.608mm </a:t>
            </a:r>
            <a:r>
              <a:rPr lang="en-US" dirty="0" err="1">
                <a:solidFill>
                  <a:schemeClr val="tx1"/>
                </a:solidFill>
              </a:rPr>
              <a:t>sedangkan</a:t>
            </a:r>
            <a:r>
              <a:rPr lang="en-US" dirty="0">
                <a:solidFill>
                  <a:schemeClr val="tx1"/>
                </a:solidFill>
              </a:rPr>
              <a:t> </a:t>
            </a:r>
            <a:r>
              <a:rPr lang="en-US" dirty="0" err="1">
                <a:solidFill>
                  <a:schemeClr val="tx1"/>
                </a:solidFill>
              </a:rPr>
              <a:t>nilai</a:t>
            </a:r>
            <a:r>
              <a:rPr lang="en-US" dirty="0">
                <a:solidFill>
                  <a:schemeClr val="tx1"/>
                </a:solidFill>
              </a:rPr>
              <a:t> – agar </a:t>
            </a:r>
            <a:r>
              <a:rPr lang="en-US" dirty="0" err="1">
                <a:solidFill>
                  <a:schemeClr val="tx1"/>
                </a:solidFill>
              </a:rPr>
              <a:t>titik</a:t>
            </a:r>
            <a:r>
              <a:rPr lang="en-US" dirty="0">
                <a:solidFill>
                  <a:schemeClr val="tx1"/>
                </a:solidFill>
              </a:rPr>
              <a:t> </a:t>
            </a:r>
            <a:r>
              <a:rPr lang="en-US" dirty="0" err="1">
                <a:solidFill>
                  <a:schemeClr val="tx1"/>
                </a:solidFill>
              </a:rPr>
              <a:t>koordinat</a:t>
            </a:r>
            <a:r>
              <a:rPr lang="en-US" dirty="0">
                <a:solidFill>
                  <a:schemeClr val="tx1"/>
                </a:solidFill>
              </a:rPr>
              <a:t> U </a:t>
            </a:r>
            <a:r>
              <a:rPr lang="en-US" dirty="0" err="1">
                <a:solidFill>
                  <a:schemeClr val="tx1"/>
                </a:solidFill>
              </a:rPr>
              <a:t>membentuk</a:t>
            </a:r>
            <a:r>
              <a:rPr lang="en-US" dirty="0">
                <a:solidFill>
                  <a:schemeClr val="tx1"/>
                </a:solidFill>
              </a:rPr>
              <a:t> </a:t>
            </a:r>
            <a:r>
              <a:rPr lang="en-US" dirty="0" err="1">
                <a:solidFill>
                  <a:schemeClr val="tx1"/>
                </a:solidFill>
              </a:rPr>
              <a:t>ke</a:t>
            </a:r>
            <a:r>
              <a:rPr lang="en-US" dirty="0">
                <a:solidFill>
                  <a:schemeClr val="tx1"/>
                </a:solidFill>
              </a:rPr>
              <a:t> </a:t>
            </a:r>
            <a:r>
              <a:rPr lang="en-US" dirty="0" err="1">
                <a:solidFill>
                  <a:schemeClr val="tx1"/>
                </a:solidFill>
              </a:rPr>
              <a:t>sisi</a:t>
            </a:r>
            <a:r>
              <a:rPr lang="en-US" dirty="0">
                <a:solidFill>
                  <a:schemeClr val="tx1"/>
                </a:solidFill>
              </a:rPr>
              <a:t> </a:t>
            </a:r>
            <a:r>
              <a:rPr lang="en-US" dirty="0" err="1">
                <a:solidFill>
                  <a:schemeClr val="tx1"/>
                </a:solidFill>
              </a:rPr>
              <a:t>kiri</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nilai</a:t>
            </a:r>
            <a:r>
              <a:rPr lang="en-US" dirty="0">
                <a:solidFill>
                  <a:schemeClr val="tx1"/>
                </a:solidFill>
              </a:rPr>
              <a:t> W1 </a:t>
            </a:r>
            <a:r>
              <a:rPr lang="en-US" dirty="0" err="1">
                <a:solidFill>
                  <a:schemeClr val="tx1"/>
                </a:solidFill>
              </a:rPr>
              <a:t>diambil</a:t>
            </a:r>
            <a:r>
              <a:rPr lang="en-US" dirty="0">
                <a:solidFill>
                  <a:schemeClr val="tx1"/>
                </a:solidFill>
              </a:rPr>
              <a:t> </a:t>
            </a:r>
            <a:r>
              <a:rPr lang="en-US" dirty="0" err="1">
                <a:solidFill>
                  <a:schemeClr val="tx1"/>
                </a:solidFill>
              </a:rPr>
              <a:t>dari</a:t>
            </a:r>
            <a:r>
              <a:rPr lang="en-US" dirty="0">
                <a:solidFill>
                  <a:schemeClr val="tx1"/>
                </a:solidFill>
              </a:rPr>
              <a:t> parameter W1=5mm </a:t>
            </a:r>
            <a:r>
              <a:rPr lang="en-US" dirty="0" err="1">
                <a:solidFill>
                  <a:schemeClr val="tx1"/>
                </a:solidFill>
              </a:rPr>
              <a:t>untuk</a:t>
            </a:r>
            <a:r>
              <a:rPr lang="en-US" dirty="0">
                <a:solidFill>
                  <a:schemeClr val="tx1"/>
                </a:solidFill>
              </a:rPr>
              <a:t> </a:t>
            </a:r>
            <a:r>
              <a:rPr lang="en-US" dirty="0" err="1">
                <a:solidFill>
                  <a:schemeClr val="tx1"/>
                </a:solidFill>
              </a:rPr>
              <a:t>nilai</a:t>
            </a:r>
            <a:r>
              <a:rPr lang="en-US" dirty="0">
                <a:solidFill>
                  <a:schemeClr val="tx1"/>
                </a:solidFill>
              </a:rPr>
              <a:t> + agar </a:t>
            </a:r>
            <a:r>
              <a:rPr lang="en-US" dirty="0" err="1">
                <a:solidFill>
                  <a:schemeClr val="tx1"/>
                </a:solidFill>
              </a:rPr>
              <a:t>koordinat</a:t>
            </a:r>
            <a:r>
              <a:rPr lang="en-US" dirty="0">
                <a:solidFill>
                  <a:schemeClr val="tx1"/>
                </a:solidFill>
              </a:rPr>
              <a:t> U </a:t>
            </a:r>
            <a:r>
              <a:rPr lang="en-US" dirty="0" err="1">
                <a:solidFill>
                  <a:schemeClr val="tx1"/>
                </a:solidFill>
              </a:rPr>
              <a:t>membentuk</a:t>
            </a:r>
            <a:r>
              <a:rPr lang="en-US" dirty="0">
                <a:solidFill>
                  <a:schemeClr val="tx1"/>
                </a:solidFill>
              </a:rPr>
              <a:t> </a:t>
            </a:r>
            <a:r>
              <a:rPr lang="en-US" dirty="0" err="1">
                <a:solidFill>
                  <a:schemeClr val="tx1"/>
                </a:solidFill>
              </a:rPr>
              <a:t>ke</a:t>
            </a:r>
            <a:r>
              <a:rPr lang="en-US" dirty="0">
                <a:solidFill>
                  <a:schemeClr val="tx1"/>
                </a:solidFill>
              </a:rPr>
              <a:t> </a:t>
            </a:r>
            <a:r>
              <a:rPr lang="en-US" dirty="0" err="1">
                <a:solidFill>
                  <a:schemeClr val="tx1"/>
                </a:solidFill>
              </a:rPr>
              <a:t>sisi</a:t>
            </a:r>
            <a:r>
              <a:rPr lang="en-US" dirty="0">
                <a:solidFill>
                  <a:schemeClr val="tx1"/>
                </a:solidFill>
              </a:rPr>
              <a:t> </a:t>
            </a:r>
            <a:r>
              <a:rPr lang="en-US" dirty="0" err="1">
                <a:solidFill>
                  <a:schemeClr val="tx1"/>
                </a:solidFill>
              </a:rPr>
              <a:t>kanan</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untuk</a:t>
            </a:r>
            <a:r>
              <a:rPr lang="en-US" dirty="0">
                <a:solidFill>
                  <a:schemeClr val="tx1"/>
                </a:solidFill>
              </a:rPr>
              <a:t> </a:t>
            </a:r>
            <a:r>
              <a:rPr lang="en-US" dirty="0" err="1">
                <a:solidFill>
                  <a:schemeClr val="tx1"/>
                </a:solidFill>
              </a:rPr>
              <a:t>nilai</a:t>
            </a:r>
            <a:r>
              <a:rPr lang="en-US" dirty="0">
                <a:solidFill>
                  <a:schemeClr val="tx1"/>
                </a:solidFill>
              </a:rPr>
              <a:t> – agar </a:t>
            </a:r>
            <a:r>
              <a:rPr lang="en-US" dirty="0" err="1">
                <a:solidFill>
                  <a:schemeClr val="tx1"/>
                </a:solidFill>
              </a:rPr>
              <a:t>koordinat</a:t>
            </a:r>
            <a:r>
              <a:rPr lang="en-US" dirty="0">
                <a:solidFill>
                  <a:schemeClr val="tx1"/>
                </a:solidFill>
              </a:rPr>
              <a:t> V </a:t>
            </a:r>
            <a:r>
              <a:rPr lang="en-US" dirty="0" err="1">
                <a:solidFill>
                  <a:schemeClr val="tx1"/>
                </a:solidFill>
              </a:rPr>
              <a:t>membentuk</a:t>
            </a:r>
            <a:r>
              <a:rPr lang="en-US" dirty="0">
                <a:solidFill>
                  <a:schemeClr val="tx1"/>
                </a:solidFill>
              </a:rPr>
              <a:t> </a:t>
            </a:r>
            <a:r>
              <a:rPr lang="en-US" dirty="0" err="1">
                <a:solidFill>
                  <a:schemeClr val="tx1"/>
                </a:solidFill>
              </a:rPr>
              <a:t>ke</a:t>
            </a:r>
            <a:r>
              <a:rPr lang="en-US" dirty="0">
                <a:solidFill>
                  <a:schemeClr val="tx1"/>
                </a:solidFill>
              </a:rPr>
              <a:t> </a:t>
            </a:r>
            <a:r>
              <a:rPr lang="en-US" dirty="0" err="1">
                <a:solidFill>
                  <a:schemeClr val="tx1"/>
                </a:solidFill>
              </a:rPr>
              <a:t>sisi</a:t>
            </a:r>
            <a:r>
              <a:rPr lang="en-US" dirty="0">
                <a:solidFill>
                  <a:schemeClr val="tx1"/>
                </a:solidFill>
              </a:rPr>
              <a:t> </a:t>
            </a:r>
            <a:r>
              <a:rPr lang="en-US" dirty="0" err="1">
                <a:solidFill>
                  <a:schemeClr val="tx1"/>
                </a:solidFill>
              </a:rPr>
              <a:t>bawah</a:t>
            </a:r>
            <a:r>
              <a:rPr lang="en-US" dirty="0">
                <a:solidFill>
                  <a:schemeClr val="tx1"/>
                </a:solidFill>
              </a:rPr>
              <a:t>. </a:t>
            </a:r>
            <a:endParaRPr lang="id-ID" dirty="0">
              <a:solidFill>
                <a:schemeClr val="tx1"/>
              </a:solidFill>
            </a:endParaRPr>
          </a:p>
        </p:txBody>
      </p:sp>
    </p:spTree>
    <p:extLst>
      <p:ext uri="{BB962C8B-B14F-4D97-AF65-F5344CB8AC3E}">
        <p14:creationId xmlns:p14="http://schemas.microsoft.com/office/powerpoint/2010/main" val="16469558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5"/>
          <p:cNvSpPr txBox="1">
            <a:spLocks noGrp="1"/>
          </p:cNvSpPr>
          <p:nvPr>
            <p:ph type="title"/>
          </p:nvPr>
        </p:nvSpPr>
        <p:spPr>
          <a:xfrm>
            <a:off x="971600" y="-92546"/>
            <a:ext cx="51690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a:t>
            </a:r>
            <a:r>
              <a:rPr lang="id-ID" dirty="0" smtClean="0"/>
              <a:t>bstrak</a:t>
            </a:r>
            <a:endParaRPr dirty="0"/>
          </a:p>
        </p:txBody>
      </p:sp>
      <p:sp>
        <p:nvSpPr>
          <p:cNvPr id="280" name="Google Shape;280;p15"/>
          <p:cNvSpPr txBox="1">
            <a:spLocks noGrp="1"/>
          </p:cNvSpPr>
          <p:nvPr>
            <p:ph type="body" idx="1"/>
          </p:nvPr>
        </p:nvSpPr>
        <p:spPr>
          <a:xfrm>
            <a:off x="0" y="483518"/>
            <a:ext cx="6480720" cy="3600400"/>
          </a:xfrm>
          <a:prstGeom prst="rect">
            <a:avLst/>
          </a:prstGeom>
        </p:spPr>
        <p:txBody>
          <a:bodyPr spcFirstLastPara="1" wrap="square" lIns="91425" tIns="91425" rIns="91425" bIns="91425" anchor="t" anchorCtr="0">
            <a:noAutofit/>
          </a:bodyPr>
          <a:lstStyle/>
          <a:p>
            <a:pPr marL="0" indent="0" algn="just">
              <a:spcBef>
                <a:spcPts val="0"/>
              </a:spcBef>
              <a:buNone/>
            </a:pPr>
            <a:r>
              <a:rPr lang="id-ID" sz="1600" dirty="0">
                <a:latin typeface="Times New Roman" panose="02020603050405020304" pitchFamily="18" charset="0"/>
                <a:cs typeface="Times New Roman" panose="02020603050405020304" pitchFamily="18" charset="0"/>
              </a:rPr>
              <a:t>WiFi merupakan teknologi yang sangat poluler saat ini,teknologi ini banyak digunakan baik diperkantoran, pusat pembelajaan, kampus maupun tempat lainnya. WiFi adalah singkatan dari Wireless Fidelity, adalah satu set standar yang digunakan untuk Wireless Local Network (LAN Local Area Networks) yang fungsinya untuk menghubungkan jaringan area lokal secara nirkabel. teknologi nirkabel diperlukan suatu sistem komunikasi agar dapat tampil dengan kecepatan tinggi, transmisi data dengan kualitas yang baik. Salah satu perangkat pendukung perangkat komunikasi nirkabel adalah antena. Penggunaan dan pemilihan antena merupakan salah satu faktor penting yang mempengaruhi kinerja antena serta desain yang baik dan pemasangan yang tepat akan memastikan kinerja sistem telekomunikasi. Kelebihan antena mikrostrip adalah bentuk low profile yaitu mudah dan tidak mahal untuk diproduksi secara massal tetapi memiliki gain dan bandwidth kecil. Kami akan merancang antena mikrostrip bentuk segitiga untuk aplikasi antena wifi yang bekerja pada frekuensi resonansi 3,6 GHz, dengan bahan substrat berupa FR – 4 poxy. Spesifikasi yang diingikan adalah VSWR &lt;1,96, Return Loss &lt;-10 dB. Kami melakukan perancangan dan simulasi menggunakan bantuan software CST Studio Suite 2019.</a:t>
            </a:r>
          </a:p>
          <a:p>
            <a:pPr marL="0" lvl="0" indent="0" algn="l" rtl="0">
              <a:spcBef>
                <a:spcPts val="0"/>
              </a:spcBef>
              <a:spcAft>
                <a:spcPts val="0"/>
              </a:spcAft>
              <a:buNone/>
            </a:pPr>
            <a:endParaRPr sz="1800" dirty="0">
              <a:latin typeface="Times New Roman" panose="02020603050405020304" pitchFamily="18" charset="0"/>
              <a:cs typeface="Times New Roman" panose="02020603050405020304" pitchFamily="18" charset="0"/>
            </a:endParaRPr>
          </a:p>
        </p:txBody>
      </p:sp>
      <p:sp>
        <p:nvSpPr>
          <p:cNvPr id="281" name="Google Shape;281;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40</a:t>
            </a:fld>
            <a:endParaRPr lang="en"/>
          </a:p>
        </p:txBody>
      </p:sp>
      <p:sp>
        <p:nvSpPr>
          <p:cNvPr id="4" name="Rectangle 2"/>
          <p:cNvSpPr>
            <a:spLocks noChangeArrowheads="1"/>
          </p:cNvSpPr>
          <p:nvPr/>
        </p:nvSpPr>
        <p:spPr bwMode="auto">
          <a:xfrm>
            <a:off x="23843" y="550010"/>
            <a:ext cx="69469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17. </a:t>
            </a:r>
            <a:r>
              <a:rPr lang="en-US" sz="1600" dirty="0" err="1">
                <a:solidFill>
                  <a:schemeClr val="tx1"/>
                </a:solidFill>
                <a:latin typeface="Times New Roman"/>
                <a:ea typeface="Calibri"/>
              </a:rPr>
              <a:t>Menghilangkan</a:t>
            </a:r>
            <a:r>
              <a:rPr lang="en-US" sz="1600" dirty="0">
                <a:solidFill>
                  <a:schemeClr val="tx1"/>
                </a:solidFill>
                <a:latin typeface="Times New Roman"/>
                <a:ea typeface="Calibri"/>
              </a:rPr>
              <a:t> </a:t>
            </a:r>
            <a:r>
              <a:rPr lang="en-US" sz="1600" dirty="0" err="1">
                <a:solidFill>
                  <a:schemeClr val="tx1"/>
                </a:solidFill>
                <a:latin typeface="Times New Roman"/>
                <a:ea typeface="Calibri"/>
              </a:rPr>
              <a:t>koordinat</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4.4,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dilanjutkan</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menyatukan</a:t>
            </a:r>
            <a:r>
              <a:rPr lang="en-US" sz="1600" dirty="0">
                <a:solidFill>
                  <a:schemeClr val="tx1"/>
                </a:solidFill>
                <a:latin typeface="Times New Roman"/>
                <a:ea typeface="Calibri"/>
              </a:rPr>
              <a:t> patch antenna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seleksi</a:t>
            </a:r>
            <a:r>
              <a:rPr lang="en-US" sz="1600" dirty="0">
                <a:solidFill>
                  <a:schemeClr val="tx1"/>
                </a:solidFill>
                <a:latin typeface="Times New Roman"/>
                <a:ea typeface="Calibri"/>
              </a:rPr>
              <a:t> </a:t>
            </a:r>
            <a:r>
              <a:rPr lang="en-US" sz="1600" dirty="0" err="1">
                <a:solidFill>
                  <a:schemeClr val="tx1"/>
                </a:solidFill>
                <a:latin typeface="Times New Roman"/>
                <a:ea typeface="Calibri"/>
              </a:rPr>
              <a:t>semua</a:t>
            </a:r>
            <a:r>
              <a:rPr lang="en-US" sz="1600" dirty="0">
                <a:solidFill>
                  <a:schemeClr val="tx1"/>
                </a:solidFill>
                <a:latin typeface="Times New Roman"/>
                <a:ea typeface="Calibri"/>
              </a:rPr>
              <a:t> </a:t>
            </a:r>
            <a:r>
              <a:rPr lang="en-US" sz="1600" dirty="0" err="1">
                <a:solidFill>
                  <a:schemeClr val="tx1"/>
                </a:solidFill>
                <a:latin typeface="Times New Roman"/>
                <a:ea typeface="Calibri"/>
              </a:rPr>
              <a:t>komponen</a:t>
            </a:r>
            <a:r>
              <a:rPr lang="en-US" sz="1600" dirty="0">
                <a:solidFill>
                  <a:schemeClr val="tx1"/>
                </a:solidFill>
                <a:latin typeface="Times New Roman"/>
                <a:ea typeface="Calibri"/>
              </a:rPr>
              <a:t> patch </a:t>
            </a:r>
            <a:r>
              <a:rPr lang="en-US" sz="1600" dirty="0" err="1">
                <a:solidFill>
                  <a:schemeClr val="tx1"/>
                </a:solidFill>
                <a:latin typeface="Times New Roman"/>
                <a:ea typeface="Calibri"/>
              </a:rPr>
              <a:t>antenna</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Boolean</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481" name="Picture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63638"/>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81889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41</a:t>
            </a:fld>
            <a:endParaRPr lang="en"/>
          </a:p>
        </p:txBody>
      </p:sp>
      <p:sp>
        <p:nvSpPr>
          <p:cNvPr id="4" name="Rectangle 2"/>
          <p:cNvSpPr>
            <a:spLocks noChangeArrowheads="1"/>
          </p:cNvSpPr>
          <p:nvPr/>
        </p:nvSpPr>
        <p:spPr bwMode="auto">
          <a:xfrm>
            <a:off x="-468560" y="209421"/>
            <a:ext cx="770485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a:lnSpc>
                <a:spcPct val="150000"/>
              </a:lnSpc>
              <a:spcBef>
                <a:spcPts val="1200"/>
              </a:spcBef>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18. </a:t>
            </a:r>
            <a:r>
              <a:rPr lang="en-US" sz="1600" dirty="0" err="1">
                <a:solidFill>
                  <a:schemeClr val="tx1"/>
                </a:solidFill>
                <a:latin typeface="Times New Roman"/>
                <a:ea typeface="Calibri"/>
              </a:rPr>
              <a:t>Untuk</a:t>
            </a:r>
            <a:r>
              <a:rPr lang="en-US" sz="1600" dirty="0">
                <a:solidFill>
                  <a:schemeClr val="tx1"/>
                </a:solidFill>
                <a:latin typeface="Times New Roman"/>
                <a:ea typeface="Calibri"/>
              </a:rPr>
              <a:t>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antenna Array </a:t>
            </a:r>
            <a:r>
              <a:rPr lang="en-US" sz="1600" dirty="0" err="1">
                <a:solidFill>
                  <a:schemeClr val="tx1"/>
                </a:solidFill>
                <a:latin typeface="Times New Roman"/>
                <a:ea typeface="Calibri"/>
              </a:rPr>
              <a:t>diperlukan</a:t>
            </a:r>
            <a:r>
              <a:rPr lang="en-US" sz="1600" dirty="0">
                <a:solidFill>
                  <a:schemeClr val="tx1"/>
                </a:solidFill>
                <a:latin typeface="Times New Roman"/>
                <a:ea typeface="Calibri"/>
              </a:rPr>
              <a:t> antenna </a:t>
            </a:r>
            <a:r>
              <a:rPr lang="en-US" sz="1600" dirty="0" err="1">
                <a:solidFill>
                  <a:schemeClr val="tx1"/>
                </a:solidFill>
                <a:latin typeface="Times New Roman"/>
                <a:ea typeface="Calibri"/>
              </a:rPr>
              <a:t>satu</a:t>
            </a:r>
            <a:r>
              <a:rPr lang="en-US" sz="1600" dirty="0">
                <a:solidFill>
                  <a:schemeClr val="tx1"/>
                </a:solidFill>
                <a:latin typeface="Times New Roman"/>
                <a:ea typeface="Calibri"/>
              </a:rPr>
              <a:t> </a:t>
            </a:r>
            <a:r>
              <a:rPr lang="en-US" sz="1600" dirty="0" err="1">
                <a:solidFill>
                  <a:schemeClr val="tx1"/>
                </a:solidFill>
                <a:latin typeface="Times New Roman"/>
                <a:ea typeface="Calibri"/>
              </a:rPr>
              <a:t>lagi</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Transform</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Mirror</a:t>
            </a:r>
            <a:r>
              <a:rPr lang="en-US" sz="1600" dirty="0">
                <a:solidFill>
                  <a:schemeClr val="tx1"/>
                </a:solidFill>
                <a:latin typeface="Times New Roman"/>
                <a:ea typeface="Calibri"/>
              </a:rPr>
              <a:t>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masukkan</a:t>
            </a:r>
            <a:r>
              <a:rPr lang="en-US" sz="1600" dirty="0">
                <a:solidFill>
                  <a:schemeClr val="tx1"/>
                </a:solidFill>
                <a:latin typeface="Times New Roman"/>
                <a:ea typeface="Calibri"/>
              </a:rPr>
              <a:t> parameter antenna.</a:t>
            </a:r>
            <a:endParaRPr lang="id-ID" sz="1600" dirty="0">
              <a:solidFill>
                <a:schemeClr val="tx1"/>
              </a:solidFill>
              <a:latin typeface="Calibri"/>
              <a:ea typeface="Calibri"/>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id-ID" altLang="id-ID"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1505" name="Picture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9582"/>
            <a:ext cx="5724525" cy="31012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6896" y="4160800"/>
            <a:ext cx="7020272" cy="954107"/>
          </a:xfrm>
          <a:prstGeom prst="rect">
            <a:avLst/>
          </a:prstGeom>
        </p:spPr>
        <p:txBody>
          <a:bodyPr wrap="square">
            <a:spAutoFit/>
          </a:bodyPr>
          <a:lstStyle/>
          <a:p>
            <a:r>
              <a:rPr lang="en-US" dirty="0" err="1">
                <a:solidFill>
                  <a:schemeClr val="tx1"/>
                </a:solidFill>
              </a:rPr>
              <a:t>pada</a:t>
            </a:r>
            <a:r>
              <a:rPr lang="en-US" dirty="0">
                <a:solidFill>
                  <a:schemeClr val="tx1"/>
                </a:solidFill>
              </a:rPr>
              <a:t> Operation </a:t>
            </a:r>
            <a:r>
              <a:rPr lang="en-US" dirty="0" err="1">
                <a:solidFill>
                  <a:schemeClr val="tx1"/>
                </a:solidFill>
              </a:rPr>
              <a:t>centang</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bagian</a:t>
            </a:r>
            <a:r>
              <a:rPr lang="en-US" dirty="0">
                <a:solidFill>
                  <a:schemeClr val="tx1"/>
                </a:solidFill>
              </a:rPr>
              <a:t> </a:t>
            </a:r>
            <a:r>
              <a:rPr lang="en-US" dirty="0" err="1">
                <a:solidFill>
                  <a:schemeClr val="tx1"/>
                </a:solidFill>
              </a:rPr>
              <a:t>Miror</a:t>
            </a:r>
            <a:r>
              <a:rPr lang="en-US" dirty="0">
                <a:solidFill>
                  <a:schemeClr val="tx1"/>
                </a:solidFill>
              </a:rPr>
              <a:t> </a:t>
            </a:r>
            <a:r>
              <a:rPr lang="en-US" dirty="0" err="1">
                <a:solidFill>
                  <a:schemeClr val="tx1"/>
                </a:solidFill>
              </a:rPr>
              <a:t>dan</a:t>
            </a:r>
            <a:r>
              <a:rPr lang="en-US" dirty="0">
                <a:solidFill>
                  <a:schemeClr val="tx1"/>
                </a:solidFill>
              </a:rPr>
              <a:t> Copy </a:t>
            </a:r>
            <a:r>
              <a:rPr lang="en-US" dirty="0" err="1">
                <a:solidFill>
                  <a:schemeClr val="tx1"/>
                </a:solidFill>
              </a:rPr>
              <a:t>karena</a:t>
            </a:r>
            <a:r>
              <a:rPr lang="en-US" dirty="0">
                <a:solidFill>
                  <a:schemeClr val="tx1"/>
                </a:solidFill>
              </a:rPr>
              <a:t> </a:t>
            </a:r>
            <a:r>
              <a:rPr lang="en-US" dirty="0" err="1">
                <a:solidFill>
                  <a:schemeClr val="tx1"/>
                </a:solidFill>
              </a:rPr>
              <a:t>untuk</a:t>
            </a:r>
            <a:r>
              <a:rPr lang="en-US" dirty="0">
                <a:solidFill>
                  <a:schemeClr val="tx1"/>
                </a:solidFill>
              </a:rPr>
              <a:t> </a:t>
            </a:r>
            <a:r>
              <a:rPr lang="en-US" dirty="0" err="1">
                <a:solidFill>
                  <a:schemeClr val="tx1"/>
                </a:solidFill>
              </a:rPr>
              <a:t>menggadakan</a:t>
            </a:r>
            <a:r>
              <a:rPr lang="en-US" dirty="0">
                <a:solidFill>
                  <a:schemeClr val="tx1"/>
                </a:solidFill>
              </a:rPr>
              <a:t> antenna </a:t>
            </a:r>
            <a:r>
              <a:rPr lang="en-US" dirty="0" err="1">
                <a:solidFill>
                  <a:schemeClr val="tx1"/>
                </a:solidFill>
              </a:rPr>
              <a:t>dan</a:t>
            </a:r>
            <a:r>
              <a:rPr lang="en-US" dirty="0">
                <a:solidFill>
                  <a:schemeClr val="tx1"/>
                </a:solidFill>
              </a:rPr>
              <a:t> </a:t>
            </a:r>
            <a:r>
              <a:rPr lang="en-US" dirty="0" err="1">
                <a:solidFill>
                  <a:schemeClr val="tx1"/>
                </a:solidFill>
              </a:rPr>
              <a:t>posisi</a:t>
            </a:r>
            <a:r>
              <a:rPr lang="en-US" dirty="0">
                <a:solidFill>
                  <a:schemeClr val="tx1"/>
                </a:solidFill>
              </a:rPr>
              <a:t> antenna </a:t>
            </a:r>
            <a:r>
              <a:rPr lang="en-US" dirty="0" err="1">
                <a:solidFill>
                  <a:schemeClr val="tx1"/>
                </a:solidFill>
              </a:rPr>
              <a:t>seperti</a:t>
            </a:r>
            <a:r>
              <a:rPr lang="en-US" dirty="0">
                <a:solidFill>
                  <a:schemeClr val="tx1"/>
                </a:solidFill>
              </a:rPr>
              <a:t> </a:t>
            </a:r>
            <a:r>
              <a:rPr lang="en-US" dirty="0" err="1">
                <a:solidFill>
                  <a:schemeClr val="tx1"/>
                </a:solidFill>
              </a:rPr>
              <a:t>cerminan</a:t>
            </a:r>
            <a:r>
              <a:rPr lang="en-US" dirty="0">
                <a:solidFill>
                  <a:schemeClr val="tx1"/>
                </a:solidFill>
              </a:rPr>
              <a:t> </a:t>
            </a:r>
            <a:r>
              <a:rPr lang="en-US" dirty="0" err="1">
                <a:solidFill>
                  <a:schemeClr val="tx1"/>
                </a:solidFill>
              </a:rPr>
              <a:t>dari</a:t>
            </a:r>
            <a:r>
              <a:rPr lang="en-US" dirty="0">
                <a:solidFill>
                  <a:schemeClr val="tx1"/>
                </a:solidFill>
              </a:rPr>
              <a:t> antenna </a:t>
            </a:r>
            <a:r>
              <a:rPr lang="en-US" dirty="0" err="1">
                <a:solidFill>
                  <a:schemeClr val="tx1"/>
                </a:solidFill>
              </a:rPr>
              <a:t>pertama</a:t>
            </a:r>
            <a:r>
              <a:rPr lang="en-US" dirty="0">
                <a:solidFill>
                  <a:schemeClr val="tx1"/>
                </a:solidFill>
              </a:rPr>
              <a:t>, </a:t>
            </a:r>
            <a:r>
              <a:rPr lang="en-US" dirty="0" err="1">
                <a:solidFill>
                  <a:schemeClr val="tx1"/>
                </a:solidFill>
              </a:rPr>
              <a:t>pada</a:t>
            </a:r>
            <a:r>
              <a:rPr lang="en-US" dirty="0">
                <a:solidFill>
                  <a:schemeClr val="tx1"/>
                </a:solidFill>
              </a:rPr>
              <a:t> X </a:t>
            </a:r>
            <a:r>
              <a:rPr lang="en-US" dirty="0" err="1">
                <a:solidFill>
                  <a:schemeClr val="tx1"/>
                </a:solidFill>
              </a:rPr>
              <a:t>masukkan</a:t>
            </a:r>
            <a:r>
              <a:rPr lang="en-US" dirty="0">
                <a:solidFill>
                  <a:schemeClr val="tx1"/>
                </a:solidFill>
              </a:rPr>
              <a:t> </a:t>
            </a:r>
            <a:r>
              <a:rPr lang="en-US" dirty="0" err="1">
                <a:solidFill>
                  <a:schemeClr val="tx1"/>
                </a:solidFill>
              </a:rPr>
              <a:t>nilai</a:t>
            </a:r>
            <a:r>
              <a:rPr lang="en-US" dirty="0">
                <a:solidFill>
                  <a:schemeClr val="tx1"/>
                </a:solidFill>
              </a:rPr>
              <a:t> parameter d=20.8mm yang </a:t>
            </a:r>
            <a:r>
              <a:rPr lang="en-US" dirty="0" err="1">
                <a:solidFill>
                  <a:schemeClr val="tx1"/>
                </a:solidFill>
              </a:rPr>
              <a:t>didapat</a:t>
            </a:r>
            <a:r>
              <a:rPr lang="en-US" dirty="0">
                <a:solidFill>
                  <a:schemeClr val="tx1"/>
                </a:solidFill>
              </a:rPr>
              <a:t> </a:t>
            </a:r>
            <a:r>
              <a:rPr lang="en-US" dirty="0" err="1">
                <a:solidFill>
                  <a:schemeClr val="tx1"/>
                </a:solidFill>
              </a:rPr>
              <a:t>dari</a:t>
            </a:r>
            <a:r>
              <a:rPr lang="en-US" dirty="0">
                <a:solidFill>
                  <a:schemeClr val="tx1"/>
                </a:solidFill>
              </a:rPr>
              <a:t> </a:t>
            </a:r>
            <a:r>
              <a:rPr lang="en-US" dirty="0" err="1">
                <a:solidFill>
                  <a:schemeClr val="tx1"/>
                </a:solidFill>
              </a:rPr>
              <a:t>perhitungan</a:t>
            </a:r>
            <a:r>
              <a:rPr lang="en-US" dirty="0">
                <a:solidFill>
                  <a:schemeClr val="tx1"/>
                </a:solidFill>
              </a:rPr>
              <a:t> </a:t>
            </a:r>
            <a:r>
              <a:rPr lang="en-US" dirty="0" err="1">
                <a:solidFill>
                  <a:schemeClr val="tx1"/>
                </a:solidFill>
              </a:rPr>
              <a:t>sedangkan</a:t>
            </a:r>
            <a:r>
              <a:rPr lang="en-US" dirty="0">
                <a:solidFill>
                  <a:schemeClr val="tx1"/>
                </a:solidFill>
              </a:rPr>
              <a:t> </a:t>
            </a:r>
            <a:r>
              <a:rPr lang="en-US" dirty="0" err="1">
                <a:solidFill>
                  <a:schemeClr val="tx1"/>
                </a:solidFill>
              </a:rPr>
              <a:t>untuk</a:t>
            </a:r>
            <a:r>
              <a:rPr lang="en-US" dirty="0">
                <a:solidFill>
                  <a:schemeClr val="tx1"/>
                </a:solidFill>
              </a:rPr>
              <a:t> </a:t>
            </a:r>
            <a:r>
              <a:rPr lang="en-US" dirty="0" err="1">
                <a:solidFill>
                  <a:schemeClr val="tx1"/>
                </a:solidFill>
              </a:rPr>
              <a:t>nilai</a:t>
            </a:r>
            <a:r>
              <a:rPr lang="en-US" dirty="0">
                <a:solidFill>
                  <a:schemeClr val="tx1"/>
                </a:solidFill>
              </a:rPr>
              <a:t> – </a:t>
            </a:r>
            <a:r>
              <a:rPr lang="en-US" dirty="0" err="1">
                <a:solidFill>
                  <a:schemeClr val="tx1"/>
                </a:solidFill>
              </a:rPr>
              <a:t>pada</a:t>
            </a:r>
            <a:r>
              <a:rPr lang="en-US" dirty="0">
                <a:solidFill>
                  <a:schemeClr val="tx1"/>
                </a:solidFill>
              </a:rPr>
              <a:t> d agar </a:t>
            </a:r>
            <a:r>
              <a:rPr lang="en-US" dirty="0" err="1">
                <a:solidFill>
                  <a:schemeClr val="tx1"/>
                </a:solidFill>
              </a:rPr>
              <a:t>posisi</a:t>
            </a:r>
            <a:r>
              <a:rPr lang="en-US" dirty="0">
                <a:solidFill>
                  <a:schemeClr val="tx1"/>
                </a:solidFill>
              </a:rPr>
              <a:t> antenna yang </a:t>
            </a:r>
            <a:r>
              <a:rPr lang="en-US" dirty="0" err="1">
                <a:solidFill>
                  <a:schemeClr val="tx1"/>
                </a:solidFill>
              </a:rPr>
              <a:t>digandakan</a:t>
            </a:r>
            <a:r>
              <a:rPr lang="en-US" dirty="0">
                <a:solidFill>
                  <a:schemeClr val="tx1"/>
                </a:solidFill>
              </a:rPr>
              <a:t> </a:t>
            </a:r>
            <a:r>
              <a:rPr lang="en-US" dirty="0" err="1">
                <a:solidFill>
                  <a:schemeClr val="tx1"/>
                </a:solidFill>
              </a:rPr>
              <a:t>berada</a:t>
            </a:r>
            <a:r>
              <a:rPr lang="en-US" dirty="0">
                <a:solidFill>
                  <a:schemeClr val="tx1"/>
                </a:solidFill>
              </a:rPr>
              <a:t> </a:t>
            </a:r>
            <a:r>
              <a:rPr lang="en-US" dirty="0" err="1">
                <a:solidFill>
                  <a:schemeClr val="tx1"/>
                </a:solidFill>
              </a:rPr>
              <a:t>disebelah</a:t>
            </a:r>
            <a:r>
              <a:rPr lang="en-US" dirty="0">
                <a:solidFill>
                  <a:schemeClr val="tx1"/>
                </a:solidFill>
              </a:rPr>
              <a:t> </a:t>
            </a:r>
            <a:r>
              <a:rPr lang="en-US" dirty="0" err="1">
                <a:solidFill>
                  <a:schemeClr val="tx1"/>
                </a:solidFill>
              </a:rPr>
              <a:t>kiri</a:t>
            </a:r>
            <a:r>
              <a:rPr lang="en-US" dirty="0">
                <a:solidFill>
                  <a:schemeClr val="tx1"/>
                </a:solidFill>
              </a:rPr>
              <a:t>.</a:t>
            </a:r>
            <a:endParaRPr lang="id-ID" dirty="0">
              <a:solidFill>
                <a:schemeClr val="tx1"/>
              </a:solidFill>
            </a:endParaRPr>
          </a:p>
        </p:txBody>
      </p:sp>
    </p:spTree>
    <p:extLst>
      <p:ext uri="{BB962C8B-B14F-4D97-AF65-F5344CB8AC3E}">
        <p14:creationId xmlns:p14="http://schemas.microsoft.com/office/powerpoint/2010/main" val="3398474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42</a:t>
            </a:fld>
            <a:endParaRPr lang="en"/>
          </a:p>
        </p:txBody>
      </p:sp>
      <p:sp>
        <p:nvSpPr>
          <p:cNvPr id="4" name="Rectangle 2"/>
          <p:cNvSpPr>
            <a:spLocks noChangeArrowheads="1"/>
          </p:cNvSpPr>
          <p:nvPr/>
        </p:nvSpPr>
        <p:spPr bwMode="auto">
          <a:xfrm>
            <a:off x="0" y="411510"/>
            <a:ext cx="68762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19.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lanjutan</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meletakkan</a:t>
            </a:r>
            <a:r>
              <a:rPr lang="en-US" sz="1600" dirty="0">
                <a:solidFill>
                  <a:schemeClr val="tx1"/>
                </a:solidFill>
                <a:latin typeface="Times New Roman"/>
                <a:ea typeface="Calibri"/>
              </a:rPr>
              <a:t> </a:t>
            </a:r>
            <a:r>
              <a:rPr lang="en-US" sz="1600" dirty="0" err="1">
                <a:solidFill>
                  <a:schemeClr val="tx1"/>
                </a:solidFill>
                <a:latin typeface="Times New Roman"/>
                <a:ea typeface="Calibri"/>
              </a:rPr>
              <a:t>koordinat</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terlebih</a:t>
            </a:r>
            <a:r>
              <a:rPr lang="en-US" sz="1600" dirty="0">
                <a:solidFill>
                  <a:schemeClr val="tx1"/>
                </a:solidFill>
                <a:latin typeface="Times New Roman"/>
                <a:ea typeface="Calibri"/>
              </a:rPr>
              <a:t> </a:t>
            </a:r>
            <a:r>
              <a:rPr lang="en-US" sz="1600" dirty="0" err="1">
                <a:solidFill>
                  <a:schemeClr val="tx1"/>
                </a:solidFill>
                <a:latin typeface="Times New Roman"/>
                <a:ea typeface="Calibri"/>
              </a:rPr>
              <a:t>dahulu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a:t>
            </a:r>
            <a:r>
              <a:rPr lang="en-US" sz="1600" dirty="0" err="1">
                <a:solidFill>
                  <a:schemeClr val="tx1"/>
                </a:solidFill>
                <a:latin typeface="Times New Roman"/>
                <a:ea typeface="Calibri"/>
              </a:rPr>
              <a:t>Point</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Edge Center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pilih</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tengah</a:t>
            </a:r>
            <a:r>
              <a:rPr lang="en-US" sz="1600" dirty="0">
                <a:solidFill>
                  <a:schemeClr val="tx1"/>
                </a:solidFill>
                <a:latin typeface="Times New Roman"/>
                <a:ea typeface="Calibri"/>
              </a:rPr>
              <a:t> </a:t>
            </a:r>
            <a:r>
              <a:rPr lang="en-US" sz="1600" dirty="0" err="1">
                <a:solidFill>
                  <a:schemeClr val="tx1"/>
                </a:solidFill>
                <a:latin typeface="Times New Roman"/>
                <a:ea typeface="Calibri"/>
              </a:rPr>
              <a:t>dari</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Align</a:t>
            </a:r>
            <a:r>
              <a:rPr lang="en-US" sz="1600" dirty="0">
                <a:solidFill>
                  <a:schemeClr val="tx1"/>
                </a:solidFill>
                <a:latin typeface="Times New Roman"/>
                <a:ea typeface="Calibri"/>
              </a:rPr>
              <a:t> WCS ,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529" name="Picture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3564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1707112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43</a:t>
            </a:fld>
            <a:endParaRPr lang="en"/>
          </a:p>
        </p:txBody>
      </p:sp>
      <p:sp>
        <p:nvSpPr>
          <p:cNvPr id="4" name="Rectangle 2"/>
          <p:cNvSpPr>
            <a:spLocks noChangeArrowheads="1"/>
          </p:cNvSpPr>
          <p:nvPr/>
        </p:nvSpPr>
        <p:spPr bwMode="auto">
          <a:xfrm>
            <a:off x="20283" y="483518"/>
            <a:ext cx="7020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20. </a:t>
            </a:r>
            <a:r>
              <a:rPr lang="en-US" sz="1600" dirty="0" err="1">
                <a:solidFill>
                  <a:schemeClr val="tx1"/>
                </a:solidFill>
                <a:latin typeface="Times New Roman"/>
                <a:ea typeface="Calibri"/>
              </a:rPr>
              <a:t>Memasukkan</a:t>
            </a:r>
            <a:r>
              <a:rPr lang="en-US" sz="1600" dirty="0">
                <a:solidFill>
                  <a:schemeClr val="tx1"/>
                </a:solidFill>
                <a:latin typeface="Times New Roman"/>
                <a:ea typeface="Calibri"/>
              </a:rPr>
              <a:t> parameter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Extrude</a:t>
            </a:r>
            <a:r>
              <a:rPr lang="en-US" sz="1600" dirty="0">
                <a:solidFill>
                  <a:schemeClr val="tx1"/>
                </a:solidFill>
                <a:latin typeface="Times New Roman"/>
                <a:ea typeface="Calibri"/>
              </a:rPr>
              <a:t> </a:t>
            </a:r>
            <a:r>
              <a:rPr lang="en-US" sz="1600" dirty="0" err="1">
                <a:solidFill>
                  <a:schemeClr val="tx1"/>
                </a:solidFill>
                <a:latin typeface="Times New Roman"/>
                <a:ea typeface="Calibri"/>
              </a:rPr>
              <a:t>Face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Esc</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3553" name="Picture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7614"/>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523673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44</a:t>
            </a:fld>
            <a:endParaRPr lang="en"/>
          </a:p>
        </p:txBody>
      </p:sp>
      <p:sp>
        <p:nvSpPr>
          <p:cNvPr id="4" name="Rectangle 2"/>
          <p:cNvSpPr>
            <a:spLocks noChangeArrowheads="1"/>
          </p:cNvSpPr>
          <p:nvPr/>
        </p:nvSpPr>
        <p:spPr bwMode="auto">
          <a:xfrm>
            <a:off x="0" y="550010"/>
            <a:ext cx="68762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21. </a:t>
            </a:r>
            <a:r>
              <a:rPr lang="en-US" sz="1600" dirty="0" err="1">
                <a:solidFill>
                  <a:schemeClr val="tx1"/>
                </a:solidFill>
                <a:latin typeface="Times New Roman"/>
                <a:ea typeface="Calibri"/>
              </a:rPr>
              <a:t>Meletakkan</a:t>
            </a:r>
            <a:r>
              <a:rPr lang="en-US" sz="1600" dirty="0">
                <a:solidFill>
                  <a:schemeClr val="tx1"/>
                </a:solidFill>
                <a:latin typeface="Times New Roman"/>
                <a:ea typeface="Calibri"/>
              </a:rPr>
              <a:t> </a:t>
            </a:r>
            <a:r>
              <a:rPr lang="en-US" sz="1600" dirty="0" err="1">
                <a:solidFill>
                  <a:schemeClr val="tx1"/>
                </a:solidFill>
                <a:latin typeface="Times New Roman"/>
                <a:ea typeface="Calibri"/>
              </a:rPr>
              <a:t>koordinat</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Menu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a:t>
            </a:r>
            <a:r>
              <a:rPr lang="en-US" sz="1600" dirty="0" err="1">
                <a:solidFill>
                  <a:schemeClr val="tx1"/>
                </a:solidFill>
                <a:latin typeface="Times New Roman"/>
                <a:ea typeface="Calibri"/>
              </a:rPr>
              <a:t>Point</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Edge Center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a:t>
            </a:r>
            <a:r>
              <a:rPr lang="en-US" sz="1600" dirty="0" err="1">
                <a:solidFill>
                  <a:schemeClr val="tx1"/>
                </a:solidFill>
                <a:latin typeface="Times New Roman"/>
                <a:ea typeface="Calibri"/>
              </a:rPr>
              <a:t>pilih</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tengah</a:t>
            </a:r>
            <a:r>
              <a:rPr lang="en-US" sz="1600" dirty="0">
                <a:solidFill>
                  <a:schemeClr val="tx1"/>
                </a:solidFill>
                <a:latin typeface="Times New Roman"/>
                <a:ea typeface="Calibri"/>
              </a:rPr>
              <a:t> </a:t>
            </a:r>
            <a:r>
              <a:rPr lang="en-US" sz="1600" dirty="0" err="1">
                <a:solidFill>
                  <a:schemeClr val="tx1"/>
                </a:solidFill>
                <a:latin typeface="Times New Roman"/>
                <a:ea typeface="Calibri"/>
              </a:rPr>
              <a:t>dari</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Align</a:t>
            </a:r>
            <a:r>
              <a:rPr lang="en-US" sz="1600" dirty="0">
                <a:solidFill>
                  <a:schemeClr val="tx1"/>
                </a:solidFill>
                <a:latin typeface="Times New Roman"/>
                <a:ea typeface="Calibri"/>
              </a:rPr>
              <a:t> WCS,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4577" name="Picture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91630"/>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1507493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121186" y="51510"/>
            <a:ext cx="548700" cy="360000"/>
          </a:xfrm>
        </p:spPr>
        <p:txBody>
          <a:bodyPr/>
          <a:lstStyle/>
          <a:p>
            <a:pPr marL="0" lvl="0" indent="0" algn="l" rtl="0">
              <a:spcBef>
                <a:spcPts val="0"/>
              </a:spcBef>
              <a:spcAft>
                <a:spcPts val="0"/>
              </a:spcAft>
              <a:buNone/>
            </a:pPr>
            <a:fld id="{00000000-1234-1234-1234-123412341234}" type="slidenum">
              <a:rPr lang="en" smtClean="0"/>
              <a:t>45</a:t>
            </a:fld>
            <a:endParaRPr lang="en"/>
          </a:p>
        </p:txBody>
      </p:sp>
      <p:sp>
        <p:nvSpPr>
          <p:cNvPr id="4" name="Rectangle 2"/>
          <p:cNvSpPr>
            <a:spLocks noChangeArrowheads="1"/>
          </p:cNvSpPr>
          <p:nvPr/>
        </p:nvSpPr>
        <p:spPr bwMode="auto">
          <a:xfrm>
            <a:off x="-4980" y="405994"/>
            <a:ext cx="72412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22. </a:t>
            </a:r>
            <a:r>
              <a:rPr lang="en-US" sz="1600" dirty="0" err="1">
                <a:solidFill>
                  <a:schemeClr val="tx1"/>
                </a:solidFill>
                <a:latin typeface="Times New Roman"/>
                <a:ea typeface="Calibri"/>
              </a:rPr>
              <a:t>Memasukkaan</a:t>
            </a:r>
            <a:r>
              <a:rPr lang="en-US" sz="1600" dirty="0">
                <a:solidFill>
                  <a:schemeClr val="tx1"/>
                </a:solidFill>
                <a:latin typeface="Times New Roman"/>
                <a:ea typeface="Calibri"/>
              </a:rPr>
              <a:t> parameter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Brick</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Esc</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5601" name="Picture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87574"/>
            <a:ext cx="5724525" cy="2986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0" y="3973949"/>
            <a:ext cx="6858000" cy="1169551"/>
          </a:xfrm>
          <a:prstGeom prst="rect">
            <a:avLst/>
          </a:prstGeom>
        </p:spPr>
        <p:txBody>
          <a:bodyPr wrap="square">
            <a:spAutoFit/>
          </a:bodyPr>
          <a:lstStyle/>
          <a:p>
            <a:r>
              <a:rPr lang="en-US" dirty="0" err="1">
                <a:solidFill>
                  <a:schemeClr val="tx1"/>
                </a:solidFill>
              </a:rPr>
              <a:t>nilai</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Umin</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Umax</a:t>
            </a:r>
            <a:r>
              <a:rPr lang="en-US" dirty="0">
                <a:solidFill>
                  <a:schemeClr val="tx1"/>
                </a:solidFill>
              </a:rPr>
              <a:t> </a:t>
            </a:r>
            <a:r>
              <a:rPr lang="en-US" dirty="0" err="1">
                <a:solidFill>
                  <a:schemeClr val="tx1"/>
                </a:solidFill>
              </a:rPr>
              <a:t>diambil</a:t>
            </a:r>
            <a:r>
              <a:rPr lang="en-US" dirty="0">
                <a:solidFill>
                  <a:schemeClr val="tx1"/>
                </a:solidFill>
              </a:rPr>
              <a:t> </a:t>
            </a:r>
            <a:r>
              <a:rPr lang="en-US" dirty="0" err="1">
                <a:solidFill>
                  <a:schemeClr val="tx1"/>
                </a:solidFill>
              </a:rPr>
              <a:t>dari</a:t>
            </a:r>
            <a:r>
              <a:rPr lang="en-US" dirty="0">
                <a:solidFill>
                  <a:schemeClr val="tx1"/>
                </a:solidFill>
              </a:rPr>
              <a:t> parameter W1=5mm </a:t>
            </a:r>
            <a:r>
              <a:rPr lang="en-US" dirty="0" err="1">
                <a:solidFill>
                  <a:schemeClr val="tx1"/>
                </a:solidFill>
              </a:rPr>
              <a:t>untuk</a:t>
            </a:r>
            <a:r>
              <a:rPr lang="en-US" dirty="0">
                <a:solidFill>
                  <a:schemeClr val="tx1"/>
                </a:solidFill>
              </a:rPr>
              <a:t> </a:t>
            </a:r>
            <a:r>
              <a:rPr lang="en-US" dirty="0" err="1">
                <a:solidFill>
                  <a:schemeClr val="tx1"/>
                </a:solidFill>
              </a:rPr>
              <a:t>bagian</a:t>
            </a:r>
            <a:r>
              <a:rPr lang="en-US" dirty="0">
                <a:solidFill>
                  <a:schemeClr val="tx1"/>
                </a:solidFill>
              </a:rPr>
              <a:t> – </a:t>
            </a:r>
            <a:r>
              <a:rPr lang="en-US" dirty="0" err="1">
                <a:solidFill>
                  <a:schemeClr val="tx1"/>
                </a:solidFill>
              </a:rPr>
              <a:t>menunjukkan</a:t>
            </a:r>
            <a:r>
              <a:rPr lang="en-US" dirty="0">
                <a:solidFill>
                  <a:schemeClr val="tx1"/>
                </a:solidFill>
              </a:rPr>
              <a:t> </a:t>
            </a:r>
            <a:r>
              <a:rPr lang="en-US" dirty="0" err="1">
                <a:solidFill>
                  <a:schemeClr val="tx1"/>
                </a:solidFill>
              </a:rPr>
              <a:t>bagian</a:t>
            </a:r>
            <a:r>
              <a:rPr lang="en-US" dirty="0">
                <a:solidFill>
                  <a:schemeClr val="tx1"/>
                </a:solidFill>
              </a:rPr>
              <a:t> </a:t>
            </a:r>
            <a:r>
              <a:rPr lang="en-US" dirty="0" err="1">
                <a:solidFill>
                  <a:schemeClr val="tx1"/>
                </a:solidFill>
              </a:rPr>
              <a:t>kiri</a:t>
            </a:r>
            <a:r>
              <a:rPr lang="en-US" dirty="0">
                <a:solidFill>
                  <a:schemeClr val="tx1"/>
                </a:solidFill>
              </a:rPr>
              <a:t> </a:t>
            </a:r>
            <a:r>
              <a:rPr lang="en-US" dirty="0" err="1">
                <a:solidFill>
                  <a:schemeClr val="tx1"/>
                </a:solidFill>
              </a:rPr>
              <a:t>sedangkan</a:t>
            </a:r>
            <a:r>
              <a:rPr lang="en-US" dirty="0">
                <a:solidFill>
                  <a:schemeClr val="tx1"/>
                </a:solidFill>
              </a:rPr>
              <a:t> + </a:t>
            </a:r>
            <a:r>
              <a:rPr lang="en-US" dirty="0" err="1">
                <a:solidFill>
                  <a:schemeClr val="tx1"/>
                </a:solidFill>
              </a:rPr>
              <a:t>bagian</a:t>
            </a:r>
            <a:r>
              <a:rPr lang="en-US" dirty="0">
                <a:solidFill>
                  <a:schemeClr val="tx1"/>
                </a:solidFill>
              </a:rPr>
              <a:t> </a:t>
            </a:r>
            <a:r>
              <a:rPr lang="en-US" dirty="0" err="1">
                <a:solidFill>
                  <a:schemeClr val="tx1"/>
                </a:solidFill>
              </a:rPr>
              <a:t>kanan</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dibagi</a:t>
            </a:r>
            <a:r>
              <a:rPr lang="en-US" dirty="0">
                <a:solidFill>
                  <a:schemeClr val="tx1"/>
                </a:solidFill>
              </a:rPr>
              <a:t> 2 agar </a:t>
            </a:r>
            <a:r>
              <a:rPr lang="en-US" dirty="0" err="1">
                <a:solidFill>
                  <a:schemeClr val="tx1"/>
                </a:solidFill>
              </a:rPr>
              <a:t>mendapatkan</a:t>
            </a:r>
            <a:r>
              <a:rPr lang="en-US" dirty="0">
                <a:solidFill>
                  <a:schemeClr val="tx1"/>
                </a:solidFill>
              </a:rPr>
              <a:t> </a:t>
            </a:r>
            <a:r>
              <a:rPr lang="en-US" dirty="0" err="1">
                <a:solidFill>
                  <a:schemeClr val="tx1"/>
                </a:solidFill>
              </a:rPr>
              <a:t>nilai</a:t>
            </a:r>
            <a:r>
              <a:rPr lang="en-US" dirty="0">
                <a:solidFill>
                  <a:schemeClr val="tx1"/>
                </a:solidFill>
              </a:rPr>
              <a:t> </a:t>
            </a:r>
            <a:r>
              <a:rPr lang="en-US" dirty="0" err="1">
                <a:solidFill>
                  <a:schemeClr val="tx1"/>
                </a:solidFill>
              </a:rPr>
              <a:t>tengahnya</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Vmin</a:t>
            </a:r>
            <a:r>
              <a:rPr lang="en-US" dirty="0">
                <a:solidFill>
                  <a:schemeClr val="tx1"/>
                </a:solidFill>
              </a:rPr>
              <a:t> = 0 agar </a:t>
            </a:r>
            <a:r>
              <a:rPr lang="en-US" dirty="0" err="1">
                <a:solidFill>
                  <a:schemeClr val="tx1"/>
                </a:solidFill>
              </a:rPr>
              <a:t>menyatu</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titik</a:t>
            </a:r>
            <a:r>
              <a:rPr lang="en-US" dirty="0">
                <a:solidFill>
                  <a:schemeClr val="tx1"/>
                </a:solidFill>
              </a:rPr>
              <a:t> </a:t>
            </a:r>
            <a:r>
              <a:rPr lang="en-US" dirty="0" err="1">
                <a:solidFill>
                  <a:schemeClr val="tx1"/>
                </a:solidFill>
              </a:rPr>
              <a:t>koordinat</a:t>
            </a:r>
            <a:r>
              <a:rPr lang="en-US" dirty="0">
                <a:solidFill>
                  <a:schemeClr val="tx1"/>
                </a:solidFill>
              </a:rPr>
              <a:t> WCS </a:t>
            </a:r>
            <a:r>
              <a:rPr lang="en-US" dirty="0" err="1">
                <a:solidFill>
                  <a:schemeClr val="tx1"/>
                </a:solidFill>
              </a:rPr>
              <a:t>dan</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Vmax</a:t>
            </a:r>
            <a:r>
              <a:rPr lang="en-US" dirty="0">
                <a:solidFill>
                  <a:schemeClr val="tx1"/>
                </a:solidFill>
              </a:rPr>
              <a:t>=-L yang </a:t>
            </a:r>
            <a:r>
              <a:rPr lang="en-US" dirty="0" err="1">
                <a:solidFill>
                  <a:schemeClr val="tx1"/>
                </a:solidFill>
              </a:rPr>
              <a:t>diambil</a:t>
            </a:r>
            <a:r>
              <a:rPr lang="en-US" dirty="0">
                <a:solidFill>
                  <a:schemeClr val="tx1"/>
                </a:solidFill>
              </a:rPr>
              <a:t> </a:t>
            </a:r>
            <a:r>
              <a:rPr lang="en-US" dirty="0" err="1">
                <a:solidFill>
                  <a:schemeClr val="tx1"/>
                </a:solidFill>
              </a:rPr>
              <a:t>dari</a:t>
            </a:r>
            <a:r>
              <a:rPr lang="en-US" dirty="0">
                <a:solidFill>
                  <a:schemeClr val="tx1"/>
                </a:solidFill>
              </a:rPr>
              <a:t> parameter L=11.608mm yang </a:t>
            </a:r>
            <a:r>
              <a:rPr lang="en-US" dirty="0" err="1">
                <a:solidFill>
                  <a:schemeClr val="tx1"/>
                </a:solidFill>
              </a:rPr>
              <a:t>nilainya</a:t>
            </a:r>
            <a:r>
              <a:rPr lang="en-US" dirty="0">
                <a:solidFill>
                  <a:schemeClr val="tx1"/>
                </a:solidFill>
              </a:rPr>
              <a:t> – agar </a:t>
            </a:r>
            <a:r>
              <a:rPr lang="en-US" dirty="0" err="1">
                <a:solidFill>
                  <a:schemeClr val="tx1"/>
                </a:solidFill>
              </a:rPr>
              <a:t>membentuk</a:t>
            </a:r>
            <a:r>
              <a:rPr lang="en-US" dirty="0">
                <a:solidFill>
                  <a:schemeClr val="tx1"/>
                </a:solidFill>
              </a:rPr>
              <a:t> </a:t>
            </a:r>
            <a:r>
              <a:rPr lang="en-US" dirty="0" err="1">
                <a:solidFill>
                  <a:schemeClr val="tx1"/>
                </a:solidFill>
              </a:rPr>
              <a:t>kebawah</a:t>
            </a:r>
            <a:r>
              <a:rPr lang="en-US" dirty="0">
                <a:solidFill>
                  <a:schemeClr val="tx1"/>
                </a:solidFill>
              </a:rPr>
              <a:t>.</a:t>
            </a:r>
            <a:endParaRPr lang="id-ID" dirty="0">
              <a:solidFill>
                <a:schemeClr val="tx1"/>
              </a:solidFill>
            </a:endParaRPr>
          </a:p>
        </p:txBody>
      </p:sp>
    </p:spTree>
    <p:extLst>
      <p:ext uri="{BB962C8B-B14F-4D97-AF65-F5344CB8AC3E}">
        <p14:creationId xmlns:p14="http://schemas.microsoft.com/office/powerpoint/2010/main" val="376565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46</a:t>
            </a:fld>
            <a:endParaRPr lang="en"/>
          </a:p>
        </p:txBody>
      </p:sp>
      <p:sp>
        <p:nvSpPr>
          <p:cNvPr id="4" name="Rectangle 2"/>
          <p:cNvSpPr>
            <a:spLocks noChangeArrowheads="1"/>
          </p:cNvSpPr>
          <p:nvPr/>
        </p:nvSpPr>
        <p:spPr bwMode="auto">
          <a:xfrm>
            <a:off x="0" y="483518"/>
            <a:ext cx="69482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Langkah</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23.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Menggabungkan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patch antenna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dengan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cara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seleksi</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semua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komponen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antena</a:t>
            </a:r>
            <a:r>
              <a:rPr kumimoji="0" lang="en-US" altLang="id-ID" sz="1600" b="0" i="0" u="none" strike="noStrike" cap="none" normalizeH="0" baseline="0" dirty="0" err="1" smtClean="0">
                <a:ln>
                  <a:noFill/>
                </a:ln>
                <a:solidFill>
                  <a:schemeClr val="tx1"/>
                </a:solidFill>
                <a:effectLst/>
                <a:latin typeface="Wingdings 3" pitchFamily="18" charset="2"/>
                <a:ea typeface="Calibri" pitchFamily="34" charset="0"/>
                <a:cs typeface="Times New Roman" pitchFamily="18" charset="0"/>
              </a:rPr>
              <a:t>"</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Boolean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seperti</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pada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6625" name="Picture 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7560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682324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sp>
        <p:nvSpPr>
          <p:cNvPr id="4" name="Rectangle 2"/>
          <p:cNvSpPr>
            <a:spLocks noChangeArrowheads="1"/>
          </p:cNvSpPr>
          <p:nvPr/>
        </p:nvSpPr>
        <p:spPr bwMode="auto">
          <a:xfrm>
            <a:off x="107504" y="378118"/>
            <a:ext cx="70922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24.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a:t>
            </a:r>
            <a:r>
              <a:rPr lang="en-US" sz="1600" dirty="0" err="1">
                <a:solidFill>
                  <a:schemeClr val="tx1"/>
                </a:solidFill>
                <a:latin typeface="Times New Roman"/>
                <a:ea typeface="Calibri"/>
              </a:rPr>
              <a:t>substrat</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letakkan</a:t>
            </a:r>
            <a:r>
              <a:rPr lang="en-US" sz="1600" dirty="0">
                <a:solidFill>
                  <a:schemeClr val="tx1"/>
                </a:solidFill>
                <a:latin typeface="Times New Roman"/>
                <a:ea typeface="Calibri"/>
              </a:rPr>
              <a:t> </a:t>
            </a:r>
            <a:r>
              <a:rPr lang="en-US" sz="1600" dirty="0" err="1">
                <a:solidFill>
                  <a:schemeClr val="tx1"/>
                </a:solidFill>
                <a:latin typeface="Times New Roman"/>
                <a:ea typeface="Calibri"/>
              </a:rPr>
              <a:t>koordinat</a:t>
            </a:r>
            <a:r>
              <a:rPr lang="en-US" sz="1600" dirty="0">
                <a:solidFill>
                  <a:schemeClr val="tx1"/>
                </a:solidFill>
                <a:latin typeface="Times New Roman"/>
                <a:ea typeface="Calibri"/>
              </a:rPr>
              <a:t> WCS di </a:t>
            </a:r>
            <a:r>
              <a:rPr lang="en-US" sz="1600" dirty="0" err="1">
                <a:solidFill>
                  <a:schemeClr val="tx1"/>
                </a:solidFill>
                <a:latin typeface="Times New Roman"/>
                <a:ea typeface="Calibri"/>
              </a:rPr>
              <a:t>belakang</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Brick</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Esc</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Masukkan</a:t>
            </a:r>
            <a:r>
              <a:rPr lang="en-US" sz="1600" dirty="0">
                <a:solidFill>
                  <a:schemeClr val="tx1"/>
                </a:solidFill>
                <a:latin typeface="Times New Roman"/>
                <a:ea typeface="Calibri"/>
              </a:rPr>
              <a:t> parameter </a:t>
            </a:r>
            <a:r>
              <a:rPr lang="en-US" sz="1600" dirty="0" err="1">
                <a:solidFill>
                  <a:schemeClr val="tx1"/>
                </a:solidFill>
                <a:latin typeface="Times New Roman"/>
                <a:ea typeface="Calibri"/>
              </a:rPr>
              <a:t>substrat</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Ok</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7649"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9651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138167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48</a:t>
            </a:fld>
            <a:endParaRPr lang="en"/>
          </a:p>
        </p:txBody>
      </p:sp>
      <p:sp>
        <p:nvSpPr>
          <p:cNvPr id="4" name="Rectangle 3"/>
          <p:cNvSpPr/>
          <p:nvPr/>
        </p:nvSpPr>
        <p:spPr>
          <a:xfrm>
            <a:off x="16725" y="953309"/>
            <a:ext cx="6912768" cy="2554545"/>
          </a:xfrm>
          <a:prstGeom prst="rect">
            <a:avLst/>
          </a:prstGeom>
        </p:spPr>
        <p:txBody>
          <a:bodyPr wrap="square">
            <a:spAutoFit/>
          </a:bodyPr>
          <a:lstStyle/>
          <a:p>
            <a:pPr algn="just"/>
            <a:r>
              <a:rPr lang="en-US" sz="1600" dirty="0" err="1">
                <a:solidFill>
                  <a:schemeClr val="tx1"/>
                </a:solidFill>
              </a:rPr>
              <a:t>untuk</a:t>
            </a:r>
            <a:r>
              <a:rPr lang="en-US" sz="1600" dirty="0">
                <a:solidFill>
                  <a:schemeClr val="tx1"/>
                </a:solidFill>
              </a:rPr>
              <a:t> </a:t>
            </a:r>
            <a:r>
              <a:rPr lang="en-US" sz="1600" dirty="0" err="1">
                <a:solidFill>
                  <a:schemeClr val="tx1"/>
                </a:solidFill>
              </a:rPr>
              <a:t>memasukkan</a:t>
            </a:r>
            <a:r>
              <a:rPr lang="en-US" sz="1600" dirty="0">
                <a:solidFill>
                  <a:schemeClr val="tx1"/>
                </a:solidFill>
              </a:rPr>
              <a:t> </a:t>
            </a:r>
            <a:r>
              <a:rPr lang="en-US" sz="1600" dirty="0" err="1">
                <a:solidFill>
                  <a:schemeClr val="tx1"/>
                </a:solidFill>
              </a:rPr>
              <a:t>nilai</a:t>
            </a:r>
            <a:r>
              <a:rPr lang="en-US" sz="1600" dirty="0">
                <a:solidFill>
                  <a:schemeClr val="tx1"/>
                </a:solidFill>
              </a:rPr>
              <a:t> </a:t>
            </a:r>
            <a:r>
              <a:rPr lang="en-US" sz="1600" dirty="0" err="1">
                <a:solidFill>
                  <a:schemeClr val="tx1"/>
                </a:solidFill>
              </a:rPr>
              <a:t>Substrat</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Umin</a:t>
            </a:r>
            <a:r>
              <a:rPr lang="en-US" sz="1600" dirty="0">
                <a:solidFill>
                  <a:schemeClr val="tx1"/>
                </a:solidFill>
              </a:rPr>
              <a:t> </a:t>
            </a:r>
            <a:r>
              <a:rPr lang="en-US" sz="1600" dirty="0" err="1">
                <a:solidFill>
                  <a:schemeClr val="tx1"/>
                </a:solidFill>
              </a:rPr>
              <a:t>nilainya</a:t>
            </a:r>
            <a:r>
              <a:rPr lang="en-US" sz="1600" dirty="0">
                <a:solidFill>
                  <a:schemeClr val="tx1"/>
                </a:solidFill>
              </a:rPr>
              <a:t> </a:t>
            </a:r>
            <a:r>
              <a:rPr lang="en-US" sz="1600" dirty="0" err="1">
                <a:solidFill>
                  <a:schemeClr val="tx1"/>
                </a:solidFill>
              </a:rPr>
              <a:t>diambil</a:t>
            </a:r>
            <a:r>
              <a:rPr lang="en-US" sz="1600" dirty="0">
                <a:solidFill>
                  <a:schemeClr val="tx1"/>
                </a:solidFill>
              </a:rPr>
              <a:t> </a:t>
            </a:r>
            <a:r>
              <a:rPr lang="en-US" sz="1600" dirty="0" err="1">
                <a:solidFill>
                  <a:schemeClr val="tx1"/>
                </a:solidFill>
              </a:rPr>
              <a:t>dari</a:t>
            </a:r>
            <a:r>
              <a:rPr lang="en-US" sz="1600" dirty="0">
                <a:solidFill>
                  <a:schemeClr val="tx1"/>
                </a:solidFill>
              </a:rPr>
              <a:t> parameter </a:t>
            </a:r>
            <a:r>
              <a:rPr lang="en-US" sz="1600" dirty="0" err="1">
                <a:solidFill>
                  <a:schemeClr val="tx1"/>
                </a:solidFill>
              </a:rPr>
              <a:t>Lg</a:t>
            </a:r>
            <a:r>
              <a:rPr lang="en-US" sz="1600" dirty="0">
                <a:solidFill>
                  <a:schemeClr val="tx1"/>
                </a:solidFill>
              </a:rPr>
              <a:t>=75mm </a:t>
            </a:r>
            <a:r>
              <a:rPr lang="en-US" sz="1600" dirty="0" err="1">
                <a:solidFill>
                  <a:schemeClr val="tx1"/>
                </a:solidFill>
              </a:rPr>
              <a:t>dan</a:t>
            </a:r>
            <a:r>
              <a:rPr lang="en-US" sz="1600" dirty="0">
                <a:solidFill>
                  <a:schemeClr val="tx1"/>
                </a:solidFill>
              </a:rPr>
              <a:t> </a:t>
            </a:r>
            <a:r>
              <a:rPr lang="en-US" sz="1600" dirty="0" err="1">
                <a:solidFill>
                  <a:schemeClr val="tx1"/>
                </a:solidFill>
              </a:rPr>
              <a:t>dibagi</a:t>
            </a:r>
            <a:r>
              <a:rPr lang="en-US" sz="1600" dirty="0">
                <a:solidFill>
                  <a:schemeClr val="tx1"/>
                </a:solidFill>
              </a:rPr>
              <a:t> </a:t>
            </a:r>
            <a:r>
              <a:rPr lang="en-US" sz="1600" dirty="0" err="1">
                <a:solidFill>
                  <a:schemeClr val="tx1"/>
                </a:solidFill>
              </a:rPr>
              <a:t>dua</a:t>
            </a:r>
            <a:r>
              <a:rPr lang="en-US" sz="1600" dirty="0">
                <a:solidFill>
                  <a:schemeClr val="tx1"/>
                </a:solidFill>
              </a:rPr>
              <a:t> </a:t>
            </a:r>
            <a:r>
              <a:rPr lang="en-US" sz="1600" dirty="0" err="1">
                <a:solidFill>
                  <a:schemeClr val="tx1"/>
                </a:solidFill>
              </a:rPr>
              <a:t>karena</a:t>
            </a:r>
            <a:r>
              <a:rPr lang="en-US" sz="1600" dirty="0">
                <a:solidFill>
                  <a:schemeClr val="tx1"/>
                </a:solidFill>
              </a:rPr>
              <a:t> </a:t>
            </a:r>
            <a:r>
              <a:rPr lang="en-US" sz="1600" dirty="0" err="1">
                <a:solidFill>
                  <a:schemeClr val="tx1"/>
                </a:solidFill>
              </a:rPr>
              <a:t>koordinat</a:t>
            </a:r>
            <a:r>
              <a:rPr lang="en-US" sz="1600" dirty="0">
                <a:solidFill>
                  <a:schemeClr val="tx1"/>
                </a:solidFill>
              </a:rPr>
              <a:t> WCS </a:t>
            </a:r>
            <a:r>
              <a:rPr lang="en-US" sz="1600" dirty="0" err="1">
                <a:solidFill>
                  <a:schemeClr val="tx1"/>
                </a:solidFill>
              </a:rPr>
              <a:t>ditempatkan</a:t>
            </a:r>
            <a:r>
              <a:rPr lang="en-US" sz="1600" dirty="0">
                <a:solidFill>
                  <a:schemeClr val="tx1"/>
                </a:solidFill>
              </a:rPr>
              <a:t> </a:t>
            </a:r>
            <a:r>
              <a:rPr lang="en-US" sz="1600" dirty="0" err="1">
                <a:solidFill>
                  <a:schemeClr val="tx1"/>
                </a:solidFill>
              </a:rPr>
              <a:t>dititik</a:t>
            </a:r>
            <a:r>
              <a:rPr lang="en-US" sz="1600" dirty="0">
                <a:solidFill>
                  <a:schemeClr val="tx1"/>
                </a:solidFill>
              </a:rPr>
              <a:t> </a:t>
            </a:r>
            <a:r>
              <a:rPr lang="en-US" sz="1600" dirty="0" err="1">
                <a:solidFill>
                  <a:schemeClr val="tx1"/>
                </a:solidFill>
              </a:rPr>
              <a:t>tengah</a:t>
            </a:r>
            <a:r>
              <a:rPr lang="en-US" sz="1600" dirty="0">
                <a:solidFill>
                  <a:schemeClr val="tx1"/>
                </a:solidFill>
              </a:rPr>
              <a:t> </a:t>
            </a:r>
            <a:r>
              <a:rPr lang="en-US" sz="1600" dirty="0" err="1">
                <a:solidFill>
                  <a:schemeClr val="tx1"/>
                </a:solidFill>
              </a:rPr>
              <a:t>sehingga</a:t>
            </a:r>
            <a:r>
              <a:rPr lang="en-US" sz="1600" dirty="0">
                <a:solidFill>
                  <a:schemeClr val="tx1"/>
                </a:solidFill>
              </a:rPr>
              <a:t> </a:t>
            </a:r>
            <a:r>
              <a:rPr lang="en-US" sz="1600" dirty="0" err="1">
                <a:solidFill>
                  <a:schemeClr val="tx1"/>
                </a:solidFill>
              </a:rPr>
              <a:t>Lg</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bagian</a:t>
            </a:r>
            <a:r>
              <a:rPr lang="en-US" sz="1600" dirty="0">
                <a:solidFill>
                  <a:schemeClr val="tx1"/>
                </a:solidFill>
              </a:rPr>
              <a:t> </a:t>
            </a:r>
            <a:r>
              <a:rPr lang="en-US" sz="1600" dirty="0" err="1">
                <a:solidFill>
                  <a:schemeClr val="tx1"/>
                </a:solidFill>
              </a:rPr>
              <a:t>kanan</a:t>
            </a:r>
            <a:r>
              <a:rPr lang="en-US" sz="1600" dirty="0">
                <a:solidFill>
                  <a:schemeClr val="tx1"/>
                </a:solidFill>
              </a:rPr>
              <a:t> </a:t>
            </a:r>
            <a:r>
              <a:rPr lang="en-US" sz="1600" dirty="0" err="1">
                <a:solidFill>
                  <a:schemeClr val="tx1"/>
                </a:solidFill>
              </a:rPr>
              <a:t>akan</a:t>
            </a:r>
            <a:r>
              <a:rPr lang="en-US" sz="1600" dirty="0">
                <a:solidFill>
                  <a:schemeClr val="tx1"/>
                </a:solidFill>
              </a:rPr>
              <a:t> </a:t>
            </a:r>
            <a:r>
              <a:rPr lang="en-US" sz="1600" dirty="0" err="1">
                <a:solidFill>
                  <a:schemeClr val="tx1"/>
                </a:solidFill>
              </a:rPr>
              <a:t>bernilai</a:t>
            </a:r>
            <a:r>
              <a:rPr lang="en-US" sz="1600" dirty="0">
                <a:solidFill>
                  <a:schemeClr val="tx1"/>
                </a:solidFill>
              </a:rPr>
              <a:t> 75/2 </a:t>
            </a:r>
            <a:r>
              <a:rPr lang="en-US" sz="1600" dirty="0" err="1">
                <a:solidFill>
                  <a:schemeClr val="tx1"/>
                </a:solidFill>
              </a:rPr>
              <a:t>untuk</a:t>
            </a:r>
            <a:r>
              <a:rPr lang="en-US" sz="1600" dirty="0">
                <a:solidFill>
                  <a:schemeClr val="tx1"/>
                </a:solidFill>
              </a:rPr>
              <a:t> </a:t>
            </a:r>
            <a:r>
              <a:rPr lang="en-US" sz="1600" dirty="0" err="1">
                <a:solidFill>
                  <a:schemeClr val="tx1"/>
                </a:solidFill>
              </a:rPr>
              <a:t>nilai</a:t>
            </a:r>
            <a:r>
              <a:rPr lang="en-US" sz="1600" dirty="0">
                <a:solidFill>
                  <a:schemeClr val="tx1"/>
                </a:solidFill>
              </a:rPr>
              <a:t> </a:t>
            </a:r>
            <a:r>
              <a:rPr lang="en-US" sz="1600" dirty="0" err="1">
                <a:solidFill>
                  <a:schemeClr val="tx1"/>
                </a:solidFill>
              </a:rPr>
              <a:t>positif</a:t>
            </a:r>
            <a:r>
              <a:rPr lang="en-US" sz="1600" dirty="0">
                <a:solidFill>
                  <a:schemeClr val="tx1"/>
                </a:solidFill>
              </a:rPr>
              <a:t> </a:t>
            </a:r>
            <a:r>
              <a:rPr lang="en-US" sz="1600" dirty="0" err="1">
                <a:solidFill>
                  <a:schemeClr val="tx1"/>
                </a:solidFill>
              </a:rPr>
              <a:t>sedangkan</a:t>
            </a:r>
            <a:r>
              <a:rPr lang="en-US" sz="1600" dirty="0">
                <a:solidFill>
                  <a:schemeClr val="tx1"/>
                </a:solidFill>
              </a:rPr>
              <a:t> </a:t>
            </a:r>
            <a:r>
              <a:rPr lang="en-US" sz="1600" dirty="0" err="1">
                <a:solidFill>
                  <a:schemeClr val="tx1"/>
                </a:solidFill>
              </a:rPr>
              <a:t>Lg</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bagian</a:t>
            </a:r>
            <a:r>
              <a:rPr lang="en-US" sz="1600" dirty="0">
                <a:solidFill>
                  <a:schemeClr val="tx1"/>
                </a:solidFill>
              </a:rPr>
              <a:t> </a:t>
            </a:r>
            <a:r>
              <a:rPr lang="en-US" sz="1600" dirty="0" err="1">
                <a:solidFill>
                  <a:schemeClr val="tx1"/>
                </a:solidFill>
              </a:rPr>
              <a:t>kiri</a:t>
            </a:r>
            <a:r>
              <a:rPr lang="en-US" sz="1600" dirty="0">
                <a:solidFill>
                  <a:schemeClr val="tx1"/>
                </a:solidFill>
              </a:rPr>
              <a:t> </a:t>
            </a:r>
            <a:r>
              <a:rPr lang="en-US" sz="1600" dirty="0" err="1">
                <a:solidFill>
                  <a:schemeClr val="tx1"/>
                </a:solidFill>
              </a:rPr>
              <a:t>akan</a:t>
            </a:r>
            <a:r>
              <a:rPr lang="en-US" sz="1600" dirty="0">
                <a:solidFill>
                  <a:schemeClr val="tx1"/>
                </a:solidFill>
              </a:rPr>
              <a:t> </a:t>
            </a:r>
            <a:r>
              <a:rPr lang="en-US" sz="1600" dirty="0" err="1">
                <a:solidFill>
                  <a:schemeClr val="tx1"/>
                </a:solidFill>
              </a:rPr>
              <a:t>bernilai</a:t>
            </a:r>
            <a:r>
              <a:rPr lang="en-US" sz="1600" dirty="0">
                <a:solidFill>
                  <a:schemeClr val="tx1"/>
                </a:solidFill>
              </a:rPr>
              <a:t> 75/2 </a:t>
            </a:r>
            <a:r>
              <a:rPr lang="en-US" sz="1600" dirty="0" err="1">
                <a:solidFill>
                  <a:schemeClr val="tx1"/>
                </a:solidFill>
              </a:rPr>
              <a:t>untuk</a:t>
            </a:r>
            <a:r>
              <a:rPr lang="en-US" sz="1600" dirty="0">
                <a:solidFill>
                  <a:schemeClr val="tx1"/>
                </a:solidFill>
              </a:rPr>
              <a:t> </a:t>
            </a:r>
            <a:r>
              <a:rPr lang="en-US" sz="1600" dirty="0" err="1">
                <a:solidFill>
                  <a:schemeClr val="tx1"/>
                </a:solidFill>
              </a:rPr>
              <a:t>nilai</a:t>
            </a:r>
            <a:r>
              <a:rPr lang="en-US" sz="1600" dirty="0">
                <a:solidFill>
                  <a:schemeClr val="tx1"/>
                </a:solidFill>
              </a:rPr>
              <a:t> negative </a:t>
            </a:r>
            <a:r>
              <a:rPr lang="en-US" sz="1600" dirty="0" err="1">
                <a:solidFill>
                  <a:schemeClr val="tx1"/>
                </a:solidFill>
              </a:rPr>
              <a:t>sehingga</a:t>
            </a:r>
            <a:r>
              <a:rPr lang="en-US" sz="1600" dirty="0">
                <a:solidFill>
                  <a:schemeClr val="tx1"/>
                </a:solidFill>
              </a:rPr>
              <a:t> </a:t>
            </a:r>
            <a:r>
              <a:rPr lang="en-US" sz="1600" dirty="0" err="1">
                <a:solidFill>
                  <a:schemeClr val="tx1"/>
                </a:solidFill>
              </a:rPr>
              <a:t>panjangnya</a:t>
            </a:r>
            <a:r>
              <a:rPr lang="en-US" sz="1600" dirty="0">
                <a:solidFill>
                  <a:schemeClr val="tx1"/>
                </a:solidFill>
              </a:rPr>
              <a:t> </a:t>
            </a:r>
            <a:r>
              <a:rPr lang="en-US" sz="1600" dirty="0" err="1">
                <a:solidFill>
                  <a:schemeClr val="tx1"/>
                </a:solidFill>
              </a:rPr>
              <a:t>akan</a:t>
            </a:r>
            <a:r>
              <a:rPr lang="en-US" sz="1600" dirty="0">
                <a:solidFill>
                  <a:schemeClr val="tx1"/>
                </a:solidFill>
              </a:rPr>
              <a:t> 75mm, </a:t>
            </a:r>
            <a:r>
              <a:rPr lang="en-US" sz="1600" dirty="0" err="1">
                <a:solidFill>
                  <a:schemeClr val="tx1"/>
                </a:solidFill>
              </a:rPr>
              <a:t>untuk</a:t>
            </a:r>
            <a:r>
              <a:rPr lang="en-US" sz="1600" dirty="0">
                <a:solidFill>
                  <a:schemeClr val="tx1"/>
                </a:solidFill>
              </a:rPr>
              <a:t> </a:t>
            </a:r>
            <a:r>
              <a:rPr lang="en-US" sz="1600" dirty="0" err="1">
                <a:solidFill>
                  <a:schemeClr val="tx1"/>
                </a:solidFill>
              </a:rPr>
              <a:t>nilai</a:t>
            </a:r>
            <a:r>
              <a:rPr lang="en-US" sz="1600" dirty="0">
                <a:solidFill>
                  <a:schemeClr val="tx1"/>
                </a:solidFill>
              </a:rPr>
              <a:t> </a:t>
            </a:r>
            <a:r>
              <a:rPr lang="en-US" sz="1600" dirty="0" err="1">
                <a:solidFill>
                  <a:schemeClr val="tx1"/>
                </a:solidFill>
              </a:rPr>
              <a:t>Vmax</a:t>
            </a:r>
            <a:r>
              <a:rPr lang="en-US" sz="1600" dirty="0">
                <a:solidFill>
                  <a:schemeClr val="tx1"/>
                </a:solidFill>
              </a:rPr>
              <a:t> </a:t>
            </a:r>
            <a:r>
              <a:rPr lang="en-US" sz="1600" dirty="0" err="1">
                <a:solidFill>
                  <a:schemeClr val="tx1"/>
                </a:solidFill>
              </a:rPr>
              <a:t>diambil</a:t>
            </a:r>
            <a:r>
              <a:rPr lang="en-US" sz="1600" dirty="0">
                <a:solidFill>
                  <a:schemeClr val="tx1"/>
                </a:solidFill>
              </a:rPr>
              <a:t> </a:t>
            </a:r>
            <a:r>
              <a:rPr lang="en-US" sz="1600" dirty="0" err="1">
                <a:solidFill>
                  <a:schemeClr val="tx1"/>
                </a:solidFill>
              </a:rPr>
              <a:t>dari</a:t>
            </a:r>
            <a:r>
              <a:rPr lang="en-US" sz="1600" dirty="0">
                <a:solidFill>
                  <a:schemeClr val="tx1"/>
                </a:solidFill>
              </a:rPr>
              <a:t> parameter </a:t>
            </a:r>
            <a:r>
              <a:rPr lang="en-US" sz="1600" dirty="0" err="1">
                <a:solidFill>
                  <a:schemeClr val="tx1"/>
                </a:solidFill>
              </a:rPr>
              <a:t>Wg</a:t>
            </a:r>
            <a:r>
              <a:rPr lang="en-US" sz="1600" dirty="0">
                <a:solidFill>
                  <a:schemeClr val="tx1"/>
                </a:solidFill>
              </a:rPr>
              <a:t>=54.5mm, </a:t>
            </a:r>
            <a:r>
              <a:rPr lang="en-US" sz="1600" dirty="0" err="1">
                <a:solidFill>
                  <a:schemeClr val="tx1"/>
                </a:solidFill>
              </a:rPr>
              <a:t>untuk</a:t>
            </a:r>
            <a:r>
              <a:rPr lang="en-US" sz="1600" dirty="0">
                <a:solidFill>
                  <a:schemeClr val="tx1"/>
                </a:solidFill>
              </a:rPr>
              <a:t> </a:t>
            </a:r>
            <a:r>
              <a:rPr lang="en-US" sz="1600" dirty="0" err="1">
                <a:solidFill>
                  <a:schemeClr val="tx1"/>
                </a:solidFill>
              </a:rPr>
              <a:t>nilai</a:t>
            </a:r>
            <a:r>
              <a:rPr lang="en-US" sz="1600" dirty="0">
                <a:solidFill>
                  <a:schemeClr val="tx1"/>
                </a:solidFill>
              </a:rPr>
              <a:t> </a:t>
            </a:r>
            <a:r>
              <a:rPr lang="en-US" sz="1600" dirty="0" err="1">
                <a:solidFill>
                  <a:schemeClr val="tx1"/>
                </a:solidFill>
              </a:rPr>
              <a:t>Wmax</a:t>
            </a:r>
            <a:r>
              <a:rPr lang="en-US" sz="1600" dirty="0">
                <a:solidFill>
                  <a:schemeClr val="tx1"/>
                </a:solidFill>
              </a:rPr>
              <a:t> </a:t>
            </a:r>
            <a:r>
              <a:rPr lang="en-US" sz="1600" dirty="0" err="1">
                <a:solidFill>
                  <a:schemeClr val="tx1"/>
                </a:solidFill>
              </a:rPr>
              <a:t>diambil</a:t>
            </a:r>
            <a:r>
              <a:rPr lang="en-US" sz="1600" dirty="0">
                <a:solidFill>
                  <a:schemeClr val="tx1"/>
                </a:solidFill>
              </a:rPr>
              <a:t> </a:t>
            </a:r>
            <a:r>
              <a:rPr lang="en-US" sz="1600" dirty="0" err="1">
                <a:solidFill>
                  <a:schemeClr val="tx1"/>
                </a:solidFill>
              </a:rPr>
              <a:t>dari</a:t>
            </a:r>
            <a:r>
              <a:rPr lang="en-US" sz="1600" dirty="0">
                <a:solidFill>
                  <a:schemeClr val="tx1"/>
                </a:solidFill>
              </a:rPr>
              <a:t> parameter h=16mm yang </a:t>
            </a:r>
            <a:r>
              <a:rPr lang="en-US" sz="1600" dirty="0" err="1">
                <a:solidFill>
                  <a:schemeClr val="tx1"/>
                </a:solidFill>
              </a:rPr>
              <a:t>bernilai</a:t>
            </a:r>
            <a:r>
              <a:rPr lang="en-US" sz="1600" dirty="0">
                <a:solidFill>
                  <a:schemeClr val="tx1"/>
                </a:solidFill>
              </a:rPr>
              <a:t> negative agar </a:t>
            </a:r>
            <a:r>
              <a:rPr lang="en-US" sz="1600" dirty="0" err="1">
                <a:solidFill>
                  <a:schemeClr val="tx1"/>
                </a:solidFill>
              </a:rPr>
              <a:t>Substrat</a:t>
            </a:r>
            <a:r>
              <a:rPr lang="en-US" sz="1600" dirty="0">
                <a:solidFill>
                  <a:schemeClr val="tx1"/>
                </a:solidFill>
              </a:rPr>
              <a:t> </a:t>
            </a:r>
            <a:r>
              <a:rPr lang="en-US" sz="1600" dirty="0" err="1">
                <a:solidFill>
                  <a:schemeClr val="tx1"/>
                </a:solidFill>
              </a:rPr>
              <a:t>tebalnya</a:t>
            </a:r>
            <a:r>
              <a:rPr lang="en-US" sz="1600" dirty="0">
                <a:solidFill>
                  <a:schemeClr val="tx1"/>
                </a:solidFill>
              </a:rPr>
              <a:t> </a:t>
            </a:r>
            <a:r>
              <a:rPr lang="en-US" sz="1600" dirty="0" err="1">
                <a:solidFill>
                  <a:schemeClr val="tx1"/>
                </a:solidFill>
              </a:rPr>
              <a:t>mengarah</a:t>
            </a:r>
            <a:r>
              <a:rPr lang="en-US" sz="1600" dirty="0">
                <a:solidFill>
                  <a:schemeClr val="tx1"/>
                </a:solidFill>
              </a:rPr>
              <a:t> </a:t>
            </a:r>
            <a:r>
              <a:rPr lang="en-US" sz="1600" dirty="0" err="1">
                <a:solidFill>
                  <a:schemeClr val="tx1"/>
                </a:solidFill>
              </a:rPr>
              <a:t>keluar</a:t>
            </a:r>
            <a:r>
              <a:rPr lang="en-US" sz="1600" dirty="0">
                <a:solidFill>
                  <a:schemeClr val="tx1"/>
                </a:solidFill>
              </a:rPr>
              <a:t> </a:t>
            </a:r>
            <a:r>
              <a:rPr lang="en-US" sz="1600" dirty="0" err="1">
                <a:solidFill>
                  <a:schemeClr val="tx1"/>
                </a:solidFill>
              </a:rPr>
              <a:t>bukan</a:t>
            </a:r>
            <a:r>
              <a:rPr lang="en-US" sz="1600" dirty="0">
                <a:solidFill>
                  <a:schemeClr val="tx1"/>
                </a:solidFill>
              </a:rPr>
              <a:t> </a:t>
            </a:r>
            <a:r>
              <a:rPr lang="en-US" sz="1600" dirty="0" err="1">
                <a:solidFill>
                  <a:schemeClr val="tx1"/>
                </a:solidFill>
              </a:rPr>
              <a:t>kedalam</a:t>
            </a:r>
            <a:r>
              <a:rPr lang="en-US" sz="1600" dirty="0">
                <a:solidFill>
                  <a:schemeClr val="tx1"/>
                </a:solidFill>
              </a:rPr>
              <a:t>. Material </a:t>
            </a:r>
            <a:r>
              <a:rPr lang="en-US" sz="1600" dirty="0" err="1">
                <a:solidFill>
                  <a:schemeClr val="tx1"/>
                </a:solidFill>
              </a:rPr>
              <a:t>dari</a:t>
            </a:r>
            <a:r>
              <a:rPr lang="en-US" sz="1600" dirty="0">
                <a:solidFill>
                  <a:schemeClr val="tx1"/>
                </a:solidFill>
              </a:rPr>
              <a:t> </a:t>
            </a:r>
            <a:r>
              <a:rPr lang="en-US" sz="1600" dirty="0" err="1">
                <a:solidFill>
                  <a:schemeClr val="tx1"/>
                </a:solidFill>
              </a:rPr>
              <a:t>Substrat</a:t>
            </a:r>
            <a:r>
              <a:rPr lang="en-US" sz="1600" dirty="0">
                <a:solidFill>
                  <a:schemeClr val="tx1"/>
                </a:solidFill>
              </a:rPr>
              <a:t> </a:t>
            </a:r>
            <a:r>
              <a:rPr lang="en-US" sz="1600" dirty="0" err="1">
                <a:solidFill>
                  <a:schemeClr val="tx1"/>
                </a:solidFill>
              </a:rPr>
              <a:t>tidak</a:t>
            </a:r>
            <a:r>
              <a:rPr lang="en-US" sz="1600" dirty="0">
                <a:solidFill>
                  <a:schemeClr val="tx1"/>
                </a:solidFill>
              </a:rPr>
              <a:t> </a:t>
            </a:r>
            <a:r>
              <a:rPr lang="en-US" sz="1600" dirty="0" err="1">
                <a:solidFill>
                  <a:schemeClr val="tx1"/>
                </a:solidFill>
              </a:rPr>
              <a:t>sama</a:t>
            </a:r>
            <a:r>
              <a:rPr lang="en-US" sz="1600" dirty="0">
                <a:solidFill>
                  <a:schemeClr val="tx1"/>
                </a:solidFill>
              </a:rPr>
              <a:t> </a:t>
            </a:r>
            <a:r>
              <a:rPr lang="en-US" sz="1600" dirty="0" err="1">
                <a:solidFill>
                  <a:schemeClr val="tx1"/>
                </a:solidFill>
              </a:rPr>
              <a:t>dengan</a:t>
            </a:r>
            <a:r>
              <a:rPr lang="en-US" sz="1600" dirty="0">
                <a:solidFill>
                  <a:schemeClr val="tx1"/>
                </a:solidFill>
              </a:rPr>
              <a:t> </a:t>
            </a:r>
            <a:r>
              <a:rPr lang="en-US" sz="1600" dirty="0" err="1">
                <a:solidFill>
                  <a:schemeClr val="tx1"/>
                </a:solidFill>
              </a:rPr>
              <a:t>sebelumnya</a:t>
            </a:r>
            <a:r>
              <a:rPr lang="en-US" sz="1600" dirty="0">
                <a:solidFill>
                  <a:schemeClr val="tx1"/>
                </a:solidFill>
              </a:rPr>
              <a:t>, </a:t>
            </a:r>
            <a:r>
              <a:rPr lang="en-US" sz="1600" dirty="0" err="1">
                <a:solidFill>
                  <a:schemeClr val="tx1"/>
                </a:solidFill>
              </a:rPr>
              <a:t>Substrat</a:t>
            </a:r>
            <a:r>
              <a:rPr lang="en-US" sz="1600" dirty="0">
                <a:solidFill>
                  <a:schemeClr val="tx1"/>
                </a:solidFill>
              </a:rPr>
              <a:t> </a:t>
            </a:r>
            <a:r>
              <a:rPr lang="en-US" sz="1600" dirty="0" err="1">
                <a:solidFill>
                  <a:schemeClr val="tx1"/>
                </a:solidFill>
              </a:rPr>
              <a:t>menggunakan</a:t>
            </a:r>
            <a:r>
              <a:rPr lang="en-US" sz="1600" dirty="0">
                <a:solidFill>
                  <a:schemeClr val="tx1"/>
                </a:solidFill>
              </a:rPr>
              <a:t> </a:t>
            </a:r>
            <a:r>
              <a:rPr lang="en-US" sz="1600" dirty="0" err="1">
                <a:solidFill>
                  <a:schemeClr val="tx1"/>
                </a:solidFill>
              </a:rPr>
              <a:t>bahan</a:t>
            </a:r>
            <a:r>
              <a:rPr lang="en-US" sz="1600" dirty="0">
                <a:solidFill>
                  <a:schemeClr val="tx1"/>
                </a:solidFill>
              </a:rPr>
              <a:t> FR-4 </a:t>
            </a:r>
            <a:r>
              <a:rPr lang="en-US" sz="1600" dirty="0" err="1">
                <a:solidFill>
                  <a:schemeClr val="tx1"/>
                </a:solidFill>
              </a:rPr>
              <a:t>dengan</a:t>
            </a:r>
            <a:r>
              <a:rPr lang="en-US" sz="1600" dirty="0">
                <a:solidFill>
                  <a:schemeClr val="tx1"/>
                </a:solidFill>
              </a:rPr>
              <a:t> </a:t>
            </a:r>
            <a:r>
              <a:rPr lang="en-US" sz="1600" dirty="0" err="1">
                <a:solidFill>
                  <a:schemeClr val="tx1"/>
                </a:solidFill>
              </a:rPr>
              <a:t>mengklik</a:t>
            </a:r>
            <a:r>
              <a:rPr lang="en-US" sz="1600" dirty="0">
                <a:solidFill>
                  <a:schemeClr val="tx1"/>
                </a:solidFill>
              </a:rPr>
              <a:t> Material"[Load from </a:t>
            </a:r>
            <a:r>
              <a:rPr lang="en-US" sz="1600" dirty="0" err="1">
                <a:solidFill>
                  <a:schemeClr val="tx1"/>
                </a:solidFill>
              </a:rPr>
              <a:t>Maerial</a:t>
            </a:r>
            <a:r>
              <a:rPr lang="en-US" sz="1600" dirty="0">
                <a:solidFill>
                  <a:schemeClr val="tx1"/>
                </a:solidFill>
              </a:rPr>
              <a:t> Library…]"</a:t>
            </a:r>
            <a:r>
              <a:rPr lang="en-US" sz="1600" dirty="0" err="1">
                <a:solidFill>
                  <a:schemeClr val="tx1"/>
                </a:solidFill>
              </a:rPr>
              <a:t>ketik</a:t>
            </a:r>
            <a:r>
              <a:rPr lang="en-US" sz="1600" dirty="0">
                <a:solidFill>
                  <a:schemeClr val="tx1"/>
                </a:solidFill>
              </a:rPr>
              <a:t> FR-4 </a:t>
            </a:r>
            <a:r>
              <a:rPr lang="en-US" sz="1600" dirty="0" err="1">
                <a:solidFill>
                  <a:schemeClr val="tx1"/>
                </a:solidFill>
              </a:rPr>
              <a:t>pada</a:t>
            </a:r>
            <a:r>
              <a:rPr lang="en-US" sz="1600" dirty="0">
                <a:solidFill>
                  <a:schemeClr val="tx1"/>
                </a:solidFill>
              </a:rPr>
              <a:t> </a:t>
            </a:r>
            <a:r>
              <a:rPr lang="en-US" sz="1600" dirty="0" err="1">
                <a:solidFill>
                  <a:schemeClr val="tx1"/>
                </a:solidFill>
              </a:rPr>
              <a:t>kolom</a:t>
            </a:r>
            <a:r>
              <a:rPr lang="en-US" sz="1600" dirty="0">
                <a:solidFill>
                  <a:schemeClr val="tx1"/>
                </a:solidFill>
              </a:rPr>
              <a:t> </a:t>
            </a:r>
            <a:r>
              <a:rPr lang="en-US" sz="1600" dirty="0" err="1">
                <a:solidFill>
                  <a:schemeClr val="tx1"/>
                </a:solidFill>
              </a:rPr>
              <a:t>Material:"Load</a:t>
            </a:r>
            <a:r>
              <a:rPr lang="en-US" sz="1600" dirty="0">
                <a:solidFill>
                  <a:schemeClr val="tx1"/>
                </a:solidFill>
              </a:rPr>
              <a:t>.</a:t>
            </a:r>
            <a:endParaRPr lang="id-ID" sz="1600" dirty="0">
              <a:solidFill>
                <a:schemeClr val="tx1"/>
              </a:solidFill>
            </a:endParaRPr>
          </a:p>
        </p:txBody>
      </p:sp>
    </p:spTree>
    <p:extLst>
      <p:ext uri="{BB962C8B-B14F-4D97-AF65-F5344CB8AC3E}">
        <p14:creationId xmlns:p14="http://schemas.microsoft.com/office/powerpoint/2010/main" val="517331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49</a:t>
            </a:fld>
            <a:endParaRPr lang="en"/>
          </a:p>
        </p:txBody>
      </p:sp>
      <p:sp>
        <p:nvSpPr>
          <p:cNvPr id="4" name="Rectangle 2"/>
          <p:cNvSpPr>
            <a:spLocks noChangeArrowheads="1"/>
          </p:cNvSpPr>
          <p:nvPr/>
        </p:nvSpPr>
        <p:spPr bwMode="auto">
          <a:xfrm>
            <a:off x="-8318" y="555526"/>
            <a:ext cx="71726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600" dirty="0" err="1">
                <a:solidFill>
                  <a:schemeClr val="tx1"/>
                </a:solidFill>
                <a:latin typeface="Times New Roman"/>
                <a:ea typeface="Calibri"/>
              </a:rPr>
              <a:t>Langkah</a:t>
            </a:r>
            <a:r>
              <a:rPr lang="en-US" sz="1600" dirty="0">
                <a:solidFill>
                  <a:schemeClr val="tx1"/>
                </a:solidFill>
                <a:latin typeface="Times New Roman"/>
                <a:ea typeface="Calibri"/>
              </a:rPr>
              <a:t> 25.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Pick Face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Picks</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a:t>
            </a:r>
            <a:r>
              <a:rPr lang="en-US" sz="1600" dirty="0" err="1">
                <a:solidFill>
                  <a:schemeClr val="tx1"/>
                </a:solidFill>
                <a:latin typeface="Times New Roman"/>
                <a:ea typeface="Calibri"/>
              </a:rPr>
              <a:t>Face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belakang</a:t>
            </a:r>
            <a:r>
              <a:rPr lang="en-US" sz="1600" dirty="0">
                <a:solidFill>
                  <a:schemeClr val="tx1"/>
                </a:solidFill>
                <a:latin typeface="Times New Roman"/>
                <a:ea typeface="Calibri"/>
              </a:rPr>
              <a:t> </a:t>
            </a:r>
            <a:r>
              <a:rPr lang="en-US" sz="1600" dirty="0" err="1">
                <a:solidFill>
                  <a:schemeClr val="tx1"/>
                </a:solidFill>
                <a:latin typeface="Times New Roman"/>
                <a:ea typeface="Calibri"/>
              </a:rPr>
              <a:t>dari</a:t>
            </a:r>
            <a:r>
              <a:rPr lang="en-US" sz="1600" dirty="0">
                <a:solidFill>
                  <a:schemeClr val="tx1"/>
                </a:solidFill>
                <a:latin typeface="Times New Roman"/>
                <a:ea typeface="Calibri"/>
              </a:rPr>
              <a:t> antenna,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8673" name="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7614"/>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19042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BAB I</a:t>
            </a:r>
            <a:br>
              <a:rPr lang="id-ID" dirty="0" smtClean="0"/>
            </a:br>
            <a:r>
              <a:rPr lang="id-ID" dirty="0" smtClean="0"/>
              <a:t>PENDAHULUAN</a:t>
            </a:r>
            <a:endParaRPr lang="id-ID" dirty="0"/>
          </a:p>
        </p:txBody>
      </p:sp>
    </p:spTree>
    <p:extLst>
      <p:ext uri="{BB962C8B-B14F-4D97-AF65-F5344CB8AC3E}">
        <p14:creationId xmlns:p14="http://schemas.microsoft.com/office/powerpoint/2010/main" val="34712115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107504" y="0"/>
            <a:ext cx="548700" cy="360000"/>
          </a:xfrm>
        </p:spPr>
        <p:txBody>
          <a:bodyPr/>
          <a:lstStyle/>
          <a:p>
            <a:pPr marL="0" lvl="0" indent="0" algn="l" rtl="0">
              <a:spcBef>
                <a:spcPts val="0"/>
              </a:spcBef>
              <a:spcAft>
                <a:spcPts val="0"/>
              </a:spcAft>
              <a:buNone/>
            </a:pPr>
            <a:fld id="{00000000-1234-1234-1234-123412341234}" type="slidenum">
              <a:rPr lang="en" smtClean="0"/>
              <a:t>50</a:t>
            </a:fld>
            <a:endParaRPr lang="en"/>
          </a:p>
        </p:txBody>
      </p:sp>
      <p:sp>
        <p:nvSpPr>
          <p:cNvPr id="4" name="Rectangle 2"/>
          <p:cNvSpPr>
            <a:spLocks noChangeArrowheads="1"/>
          </p:cNvSpPr>
          <p:nvPr/>
        </p:nvSpPr>
        <p:spPr bwMode="auto">
          <a:xfrm>
            <a:off x="0" y="339502"/>
            <a:ext cx="752432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Langkah</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26.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Membuat</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Ground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pada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bagian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belakang</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antenna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dengan</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cara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Modeling</a:t>
            </a:r>
            <a:r>
              <a:rPr kumimoji="0" lang="en-US" altLang="id-ID" sz="1600" b="0" i="0" u="none" strike="noStrike" cap="none" normalizeH="0" baseline="0" dirty="0" err="1" smtClean="0">
                <a:ln>
                  <a:noFill/>
                </a:ln>
                <a:solidFill>
                  <a:schemeClr val="tx1"/>
                </a:solidFill>
                <a:effectLst/>
                <a:latin typeface="Wingdings 3" pitchFamily="18" charset="2"/>
                <a:ea typeface="Calibri" pitchFamily="34" charset="0"/>
                <a:cs typeface="Times New Roman" pitchFamily="18" charset="0"/>
              </a:rPr>
              <a:t>"</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Extrude</a:t>
            </a:r>
            <a:r>
              <a:rPr kumimoji="0" lang="en-US" altLang="id-ID" sz="1600" b="0" i="0" u="none" strike="noStrike" cap="none" normalizeH="0" baseline="0" dirty="0" err="1" smtClean="0">
                <a:ln>
                  <a:noFill/>
                </a:ln>
                <a:solidFill>
                  <a:schemeClr val="tx1"/>
                </a:solidFill>
                <a:effectLst/>
                <a:latin typeface="Wingdings 3" pitchFamily="18" charset="2"/>
                <a:ea typeface="Calibri" pitchFamily="34" charset="0"/>
                <a:cs typeface="Times New Roman" pitchFamily="18" charset="0"/>
              </a:rPr>
              <a:t>"</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Esc</a:t>
            </a:r>
            <a:r>
              <a:rPr kumimoji="0" lang="en-US" altLang="id-ID" sz="1600" b="0" i="0" u="none" strike="noStrike" cap="none" normalizeH="0" baseline="0" dirty="0" err="1" smtClean="0">
                <a:ln>
                  <a:noFill/>
                </a:ln>
                <a:solidFill>
                  <a:schemeClr val="tx1"/>
                </a:solidFill>
                <a:effectLst/>
                <a:latin typeface="Wingdings 3" pitchFamily="18" charset="2"/>
                <a:ea typeface="Calibri" pitchFamily="34" charset="0"/>
                <a:cs typeface="Times New Roman" pitchFamily="18" charset="0"/>
              </a:rPr>
              <a:t>"</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Ok</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seperti</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pada</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altLang="id-ID"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Gambar</a:t>
            </a:r>
            <a:r>
              <a:rPr kumimoji="0" lang="en-US" altLang="id-ID"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3.32</a:t>
            </a:r>
            <a:endParaRPr kumimoji="0" lang="id-ID" altLang="id-ID"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9697" name="Picture 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92" y="987574"/>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29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2" name="Rectangle 1"/>
          <p:cNvSpPr/>
          <p:nvPr/>
        </p:nvSpPr>
        <p:spPr>
          <a:xfrm>
            <a:off x="8408" y="4179275"/>
            <a:ext cx="7020272" cy="954107"/>
          </a:xfrm>
          <a:prstGeom prst="rect">
            <a:avLst/>
          </a:prstGeom>
        </p:spPr>
        <p:txBody>
          <a:bodyPr wrap="square">
            <a:spAutoFit/>
          </a:bodyPr>
          <a:lstStyle/>
          <a:p>
            <a:r>
              <a:rPr lang="en-US" dirty="0" err="1">
                <a:solidFill>
                  <a:schemeClr val="tx1"/>
                </a:solidFill>
              </a:rPr>
              <a:t>untuk</a:t>
            </a:r>
            <a:r>
              <a:rPr lang="en-US" dirty="0">
                <a:solidFill>
                  <a:schemeClr val="tx1"/>
                </a:solidFill>
              </a:rPr>
              <a:t> </a:t>
            </a:r>
            <a:r>
              <a:rPr lang="en-US" dirty="0" err="1">
                <a:solidFill>
                  <a:schemeClr val="tx1"/>
                </a:solidFill>
              </a:rPr>
              <a:t>memasukkan</a:t>
            </a:r>
            <a:r>
              <a:rPr lang="en-US" dirty="0">
                <a:solidFill>
                  <a:schemeClr val="tx1"/>
                </a:solidFill>
              </a:rPr>
              <a:t> </a:t>
            </a:r>
            <a:r>
              <a:rPr lang="en-US" dirty="0" err="1">
                <a:solidFill>
                  <a:schemeClr val="tx1"/>
                </a:solidFill>
              </a:rPr>
              <a:t>nilai</a:t>
            </a:r>
            <a:r>
              <a:rPr lang="en-US" dirty="0">
                <a:solidFill>
                  <a:schemeClr val="tx1"/>
                </a:solidFill>
              </a:rPr>
              <a:t> </a:t>
            </a:r>
            <a:r>
              <a:rPr lang="en-US" dirty="0" err="1">
                <a:solidFill>
                  <a:schemeClr val="tx1"/>
                </a:solidFill>
              </a:rPr>
              <a:t>pada</a:t>
            </a:r>
            <a:r>
              <a:rPr lang="en-US" dirty="0">
                <a:solidFill>
                  <a:schemeClr val="tx1"/>
                </a:solidFill>
              </a:rPr>
              <a:t> height </a:t>
            </a:r>
            <a:r>
              <a:rPr lang="en-US" dirty="0" err="1">
                <a:solidFill>
                  <a:schemeClr val="tx1"/>
                </a:solidFill>
              </a:rPr>
              <a:t>adalah</a:t>
            </a:r>
            <a:r>
              <a:rPr lang="en-US" dirty="0">
                <a:solidFill>
                  <a:schemeClr val="tx1"/>
                </a:solidFill>
              </a:rPr>
              <a:t> 0.1, </a:t>
            </a:r>
            <a:r>
              <a:rPr lang="en-US" dirty="0" err="1">
                <a:solidFill>
                  <a:schemeClr val="tx1"/>
                </a:solidFill>
              </a:rPr>
              <a:t>pada</a:t>
            </a:r>
            <a:r>
              <a:rPr lang="en-US" dirty="0">
                <a:solidFill>
                  <a:schemeClr val="tx1"/>
                </a:solidFill>
              </a:rPr>
              <a:t> </a:t>
            </a:r>
            <a:r>
              <a:rPr lang="en-US" dirty="0" err="1">
                <a:solidFill>
                  <a:schemeClr val="tx1"/>
                </a:solidFill>
              </a:rPr>
              <a:t>kolom</a:t>
            </a:r>
            <a:r>
              <a:rPr lang="en-US" dirty="0">
                <a:solidFill>
                  <a:schemeClr val="tx1"/>
                </a:solidFill>
              </a:rPr>
              <a:t> Name </a:t>
            </a:r>
            <a:r>
              <a:rPr lang="en-US" dirty="0" err="1">
                <a:solidFill>
                  <a:schemeClr val="tx1"/>
                </a:solidFill>
              </a:rPr>
              <a:t>diberi</a:t>
            </a:r>
            <a:r>
              <a:rPr lang="en-US" dirty="0">
                <a:solidFill>
                  <a:schemeClr val="tx1"/>
                </a:solidFill>
              </a:rPr>
              <a:t> </a:t>
            </a:r>
            <a:r>
              <a:rPr lang="en-US" dirty="0" err="1">
                <a:solidFill>
                  <a:schemeClr val="tx1"/>
                </a:solidFill>
              </a:rPr>
              <a:t>nama</a:t>
            </a:r>
            <a:r>
              <a:rPr lang="en-US" dirty="0">
                <a:solidFill>
                  <a:schemeClr val="tx1"/>
                </a:solidFill>
              </a:rPr>
              <a:t> Ground. Material Ground </a:t>
            </a:r>
            <a:r>
              <a:rPr lang="en-US" dirty="0" err="1">
                <a:solidFill>
                  <a:schemeClr val="tx1"/>
                </a:solidFill>
              </a:rPr>
              <a:t>berbeda</a:t>
            </a:r>
            <a:r>
              <a:rPr lang="en-US" dirty="0">
                <a:solidFill>
                  <a:schemeClr val="tx1"/>
                </a:solidFill>
              </a:rPr>
              <a:t> </a:t>
            </a:r>
            <a:r>
              <a:rPr lang="en-US" dirty="0" err="1">
                <a:solidFill>
                  <a:schemeClr val="tx1"/>
                </a:solidFill>
              </a:rPr>
              <a:t>seperti</a:t>
            </a:r>
            <a:r>
              <a:rPr lang="en-US" dirty="0">
                <a:solidFill>
                  <a:schemeClr val="tx1"/>
                </a:solidFill>
              </a:rPr>
              <a:t> material </a:t>
            </a:r>
            <a:r>
              <a:rPr lang="en-US" dirty="0" err="1">
                <a:solidFill>
                  <a:schemeClr val="tx1"/>
                </a:solidFill>
              </a:rPr>
              <a:t>Substrat</a:t>
            </a:r>
            <a:r>
              <a:rPr lang="en-US" dirty="0">
                <a:solidFill>
                  <a:schemeClr val="tx1"/>
                </a:solidFill>
              </a:rPr>
              <a:t> </a:t>
            </a:r>
            <a:r>
              <a:rPr lang="en-US" dirty="0" err="1">
                <a:solidFill>
                  <a:schemeClr val="tx1"/>
                </a:solidFill>
              </a:rPr>
              <a:t>tetapi</a:t>
            </a:r>
            <a:r>
              <a:rPr lang="en-US" dirty="0">
                <a:solidFill>
                  <a:schemeClr val="tx1"/>
                </a:solidFill>
              </a:rPr>
              <a:t> </a:t>
            </a:r>
            <a:r>
              <a:rPr lang="en-US" dirty="0" err="1">
                <a:solidFill>
                  <a:schemeClr val="tx1"/>
                </a:solidFill>
              </a:rPr>
              <a:t>materialnya</a:t>
            </a:r>
            <a:r>
              <a:rPr lang="en-US" dirty="0">
                <a:solidFill>
                  <a:schemeClr val="tx1"/>
                </a:solidFill>
              </a:rPr>
              <a:t> </a:t>
            </a:r>
            <a:r>
              <a:rPr lang="en-US" dirty="0" err="1">
                <a:solidFill>
                  <a:schemeClr val="tx1"/>
                </a:solidFill>
              </a:rPr>
              <a:t>sama</a:t>
            </a:r>
            <a:r>
              <a:rPr lang="en-US" dirty="0">
                <a:solidFill>
                  <a:schemeClr val="tx1"/>
                </a:solidFill>
              </a:rPr>
              <a:t> </a:t>
            </a:r>
            <a:r>
              <a:rPr lang="en-US" dirty="0" err="1">
                <a:solidFill>
                  <a:schemeClr val="tx1"/>
                </a:solidFill>
              </a:rPr>
              <a:t>seperti</a:t>
            </a:r>
            <a:r>
              <a:rPr lang="en-US" dirty="0">
                <a:solidFill>
                  <a:schemeClr val="tx1"/>
                </a:solidFill>
              </a:rPr>
              <a:t> Patch </a:t>
            </a:r>
            <a:r>
              <a:rPr lang="en-US" dirty="0" err="1">
                <a:solidFill>
                  <a:schemeClr val="tx1"/>
                </a:solidFill>
              </a:rPr>
              <a:t>untuk</a:t>
            </a:r>
            <a:r>
              <a:rPr lang="en-US" dirty="0">
                <a:solidFill>
                  <a:schemeClr val="tx1"/>
                </a:solidFill>
              </a:rPr>
              <a:t> </a:t>
            </a:r>
            <a:r>
              <a:rPr lang="en-US" dirty="0" err="1">
                <a:solidFill>
                  <a:schemeClr val="tx1"/>
                </a:solidFill>
              </a:rPr>
              <a:t>itu</a:t>
            </a:r>
            <a:r>
              <a:rPr lang="en-US" dirty="0">
                <a:solidFill>
                  <a:schemeClr val="tx1"/>
                </a:solidFill>
              </a:rPr>
              <a:t> </a:t>
            </a:r>
            <a:r>
              <a:rPr lang="en-US" dirty="0" err="1">
                <a:solidFill>
                  <a:schemeClr val="tx1"/>
                </a:solidFill>
              </a:rPr>
              <a:t>pilih</a:t>
            </a:r>
            <a:r>
              <a:rPr lang="en-US" dirty="0">
                <a:solidFill>
                  <a:schemeClr val="tx1"/>
                </a:solidFill>
              </a:rPr>
              <a:t> material Copper </a:t>
            </a:r>
            <a:r>
              <a:rPr lang="en-US" dirty="0" err="1">
                <a:solidFill>
                  <a:schemeClr val="tx1"/>
                </a:solidFill>
              </a:rPr>
              <a:t>dengan</a:t>
            </a:r>
            <a:r>
              <a:rPr lang="en-US" dirty="0">
                <a:solidFill>
                  <a:schemeClr val="tx1"/>
                </a:solidFill>
              </a:rPr>
              <a:t> </a:t>
            </a:r>
            <a:r>
              <a:rPr lang="en-US" dirty="0" err="1">
                <a:solidFill>
                  <a:schemeClr val="tx1"/>
                </a:solidFill>
              </a:rPr>
              <a:t>cara</a:t>
            </a:r>
            <a:r>
              <a:rPr lang="en-US" dirty="0">
                <a:solidFill>
                  <a:schemeClr val="tx1"/>
                </a:solidFill>
              </a:rPr>
              <a:t> </a:t>
            </a:r>
            <a:r>
              <a:rPr lang="en-US" dirty="0" err="1">
                <a:solidFill>
                  <a:schemeClr val="tx1"/>
                </a:solidFill>
              </a:rPr>
              <a:t>mengklik</a:t>
            </a:r>
            <a:r>
              <a:rPr lang="en-US" dirty="0">
                <a:solidFill>
                  <a:schemeClr val="tx1"/>
                </a:solidFill>
              </a:rPr>
              <a:t> </a:t>
            </a:r>
            <a:r>
              <a:rPr lang="en-US" dirty="0" err="1">
                <a:solidFill>
                  <a:schemeClr val="tx1"/>
                </a:solidFill>
              </a:rPr>
              <a:t>Material"Pilih</a:t>
            </a:r>
            <a:r>
              <a:rPr lang="en-US" dirty="0">
                <a:solidFill>
                  <a:schemeClr val="tx1"/>
                </a:solidFill>
              </a:rPr>
              <a:t> Copper</a:t>
            </a:r>
            <a:endParaRPr lang="id-ID" dirty="0">
              <a:solidFill>
                <a:schemeClr val="tx1"/>
              </a:solidFill>
            </a:endParaRPr>
          </a:p>
        </p:txBody>
      </p:sp>
    </p:spTree>
    <p:extLst>
      <p:ext uri="{BB962C8B-B14F-4D97-AF65-F5344CB8AC3E}">
        <p14:creationId xmlns:p14="http://schemas.microsoft.com/office/powerpoint/2010/main" val="16163247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sp>
        <p:nvSpPr>
          <p:cNvPr id="5" name="Rectangle 4"/>
          <p:cNvSpPr/>
          <p:nvPr/>
        </p:nvSpPr>
        <p:spPr>
          <a:xfrm>
            <a:off x="-22239" y="411510"/>
            <a:ext cx="7042511" cy="1077218"/>
          </a:xfrm>
          <a:prstGeom prst="rect">
            <a:avLst/>
          </a:prstGeom>
        </p:spPr>
        <p:txBody>
          <a:bodyPr wrap="square">
            <a:spAutoFit/>
          </a:bodyPr>
          <a:lstStyle/>
          <a:p>
            <a:pPr algn="just"/>
            <a:r>
              <a:rPr lang="en-US" sz="1600" dirty="0" err="1">
                <a:solidFill>
                  <a:schemeClr val="tx1"/>
                </a:solidFill>
                <a:latin typeface="Times New Roman"/>
                <a:ea typeface="Calibri"/>
              </a:rPr>
              <a:t>Langkah</a:t>
            </a:r>
            <a:r>
              <a:rPr lang="en-US" sz="1600" dirty="0">
                <a:solidFill>
                  <a:schemeClr val="tx1"/>
                </a:solidFill>
                <a:latin typeface="Times New Roman"/>
                <a:ea typeface="Calibri"/>
              </a:rPr>
              <a:t> 27.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Pick Face </a:t>
            </a:r>
            <a:r>
              <a:rPr lang="en-US" sz="1600" dirty="0" err="1">
                <a:solidFill>
                  <a:schemeClr val="tx1"/>
                </a:solidFill>
                <a:latin typeface="Times New Roman"/>
                <a:ea typeface="Calibri"/>
              </a:rPr>
              <a:t>dibagian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bawah</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tekan</a:t>
            </a:r>
            <a:r>
              <a:rPr lang="en-US" sz="1600" dirty="0">
                <a:solidFill>
                  <a:schemeClr val="tx1"/>
                </a:solidFill>
                <a:latin typeface="Times New Roman"/>
                <a:ea typeface="Calibri"/>
              </a:rPr>
              <a:t> 2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keyboard </a:t>
            </a:r>
            <a:r>
              <a:rPr lang="en-US" sz="1600" dirty="0" err="1">
                <a:solidFill>
                  <a:schemeClr val="tx1"/>
                </a:solidFill>
                <a:latin typeface="Times New Roman"/>
                <a:ea typeface="Calibri"/>
              </a:rPr>
              <a:t>untuk</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mengubah</a:t>
            </a:r>
            <a:r>
              <a:rPr lang="en-US" sz="1600" dirty="0">
                <a:solidFill>
                  <a:schemeClr val="tx1"/>
                </a:solidFill>
                <a:latin typeface="Times New Roman"/>
                <a:ea typeface="Calibri"/>
              </a:rPr>
              <a:t> </a:t>
            </a:r>
            <a:r>
              <a:rPr lang="en-US" sz="1600" dirty="0" err="1">
                <a:solidFill>
                  <a:schemeClr val="tx1"/>
                </a:solidFill>
                <a:latin typeface="Times New Roman"/>
                <a:ea typeface="Calibri"/>
              </a:rPr>
              <a:t>perspektif</a:t>
            </a:r>
            <a:r>
              <a:rPr lang="en-US" sz="1600" dirty="0">
                <a:solidFill>
                  <a:schemeClr val="tx1"/>
                </a:solidFill>
                <a:latin typeface="Times New Roman"/>
                <a:ea typeface="Calibri"/>
              </a:rPr>
              <a:t> </a:t>
            </a:r>
            <a:r>
              <a:rPr lang="en-US" sz="1600" dirty="0" err="1">
                <a:solidFill>
                  <a:schemeClr val="tx1"/>
                </a:solidFill>
                <a:latin typeface="Times New Roman"/>
                <a:ea typeface="Calibri"/>
              </a:rPr>
              <a:t>kamera</a:t>
            </a:r>
            <a:r>
              <a:rPr lang="en-US" sz="1600" dirty="0">
                <a:solidFill>
                  <a:schemeClr val="tx1"/>
                </a:solidFill>
                <a:latin typeface="Times New Roman"/>
                <a:ea typeface="Calibri"/>
              </a:rPr>
              <a:t> </a:t>
            </a:r>
            <a:r>
              <a:rPr lang="en-US" sz="1600" dirty="0" err="1">
                <a:solidFill>
                  <a:schemeClr val="tx1"/>
                </a:solidFill>
                <a:latin typeface="Times New Roman"/>
                <a:ea typeface="Calibri"/>
              </a:rPr>
              <a:t>ke</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bawah</a:t>
            </a:r>
            <a:r>
              <a:rPr lang="en-US" sz="1600" dirty="0">
                <a:solidFill>
                  <a:schemeClr val="tx1"/>
                </a:solidFill>
                <a:latin typeface="Times New Roman"/>
                <a:ea typeface="Calibri"/>
              </a:rPr>
              <a:t> antenna </a:t>
            </a:r>
            <a:r>
              <a:rPr lang="en-US" sz="1600" dirty="0" err="1">
                <a:solidFill>
                  <a:schemeClr val="tx1"/>
                </a:solidFill>
                <a:latin typeface="Times New Roman"/>
                <a:ea typeface="Calibri"/>
              </a:rPr>
              <a:t>lalu</a:t>
            </a:r>
            <a:r>
              <a:rPr lang="en-US" sz="1600" dirty="0">
                <a:solidFill>
                  <a:schemeClr val="tx1"/>
                </a:solidFill>
                <a:latin typeface="Times New Roman"/>
                <a:ea typeface="Calibri"/>
              </a:rPr>
              <a:t> zoom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scroll down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mouse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Modeling</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Picks</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Pick</a:t>
            </a:r>
            <a:r>
              <a:rPr lang="en-US" sz="1600" dirty="0">
                <a:solidFill>
                  <a:schemeClr val="tx1"/>
                </a:solidFill>
                <a:latin typeface="Times New Roman"/>
                <a:ea typeface="Calibri"/>
              </a:rPr>
              <a:t> </a:t>
            </a:r>
            <a:r>
              <a:rPr lang="en-US" sz="1600" dirty="0" err="1">
                <a:solidFill>
                  <a:schemeClr val="tx1"/>
                </a:solidFill>
                <a:latin typeface="Times New Roman"/>
                <a:ea typeface="Calibri"/>
              </a:rPr>
              <a:t>Face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bagian</a:t>
            </a:r>
            <a:r>
              <a:rPr lang="en-US" sz="1600" dirty="0">
                <a:solidFill>
                  <a:schemeClr val="tx1"/>
                </a:solidFill>
                <a:latin typeface="Times New Roman"/>
                <a:ea typeface="Calibri"/>
              </a:rPr>
              <a:t> </a:t>
            </a:r>
            <a:r>
              <a:rPr lang="en-US" sz="1600" dirty="0" err="1">
                <a:solidFill>
                  <a:schemeClr val="tx1"/>
                </a:solidFill>
                <a:latin typeface="Times New Roman"/>
                <a:ea typeface="Calibri"/>
              </a:rPr>
              <a:t>bawah</a:t>
            </a:r>
            <a:r>
              <a:rPr lang="en-US" sz="1600" dirty="0">
                <a:solidFill>
                  <a:schemeClr val="tx1"/>
                </a:solidFill>
                <a:latin typeface="Times New Roman"/>
                <a:ea typeface="Calibri"/>
              </a:rPr>
              <a:t> </a:t>
            </a:r>
            <a:r>
              <a:rPr lang="en-US" sz="1600" dirty="0" err="1">
                <a:solidFill>
                  <a:schemeClr val="tx1"/>
                </a:solidFill>
                <a:latin typeface="Times New Roman"/>
                <a:ea typeface="Calibri"/>
              </a:rPr>
              <a:t>saluran</a:t>
            </a:r>
            <a:r>
              <a:rPr lang="en-US" sz="1600" dirty="0">
                <a:solidFill>
                  <a:schemeClr val="tx1"/>
                </a:solidFill>
                <a:latin typeface="Times New Roman"/>
                <a:ea typeface="Calibri"/>
              </a:rPr>
              <a:t> </a:t>
            </a:r>
            <a:r>
              <a:rPr lang="en-US" sz="1600" dirty="0" err="1">
                <a:solidFill>
                  <a:schemeClr val="tx1"/>
                </a:solidFill>
                <a:latin typeface="Times New Roman"/>
                <a:ea typeface="Calibri"/>
              </a:rPr>
              <a:t>pencatu</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lang="id-ID" sz="1600" dirty="0">
              <a:solidFill>
                <a:schemeClr val="tx1"/>
              </a:solidFill>
            </a:endParaRPr>
          </a:p>
        </p:txBody>
      </p:sp>
      <p:pic>
        <p:nvPicPr>
          <p:cNvPr id="6" name="Picture 5"/>
          <p:cNvPicPr/>
          <p:nvPr/>
        </p:nvPicPr>
        <p:blipFill>
          <a:blip r:embed="rId2"/>
          <a:stretch>
            <a:fillRect/>
          </a:stretch>
        </p:blipFill>
        <p:spPr>
          <a:xfrm>
            <a:off x="640690" y="1580103"/>
            <a:ext cx="5731510" cy="3223895"/>
          </a:xfrm>
          <a:prstGeom prst="rect">
            <a:avLst/>
          </a:prstGeom>
        </p:spPr>
      </p:pic>
    </p:spTree>
    <p:extLst>
      <p:ext uri="{BB962C8B-B14F-4D97-AF65-F5344CB8AC3E}">
        <p14:creationId xmlns:p14="http://schemas.microsoft.com/office/powerpoint/2010/main" val="11295467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52</a:t>
            </a:fld>
            <a:endParaRPr lang="en"/>
          </a:p>
        </p:txBody>
      </p:sp>
      <p:sp>
        <p:nvSpPr>
          <p:cNvPr id="4" name="Rectangle 3"/>
          <p:cNvSpPr/>
          <p:nvPr/>
        </p:nvSpPr>
        <p:spPr>
          <a:xfrm>
            <a:off x="0" y="411510"/>
            <a:ext cx="7524328" cy="830997"/>
          </a:xfrm>
          <a:prstGeom prst="rect">
            <a:avLst/>
          </a:prstGeom>
        </p:spPr>
        <p:txBody>
          <a:bodyPr wrap="square">
            <a:spAutoFit/>
          </a:bodyPr>
          <a:lstStyle/>
          <a:p>
            <a:r>
              <a:rPr lang="en-US" sz="1600" dirty="0" err="1">
                <a:solidFill>
                  <a:schemeClr val="tx1"/>
                </a:solidFill>
                <a:latin typeface="Times New Roman"/>
                <a:ea typeface="Calibri"/>
              </a:rPr>
              <a:t>Langkah</a:t>
            </a:r>
            <a:r>
              <a:rPr lang="en-US" sz="1600" dirty="0">
                <a:solidFill>
                  <a:schemeClr val="tx1"/>
                </a:solidFill>
                <a:latin typeface="Times New Roman"/>
                <a:ea typeface="Calibri"/>
              </a:rPr>
              <a:t> 28. </a:t>
            </a:r>
            <a:r>
              <a:rPr lang="en-US" sz="1600" dirty="0" err="1">
                <a:solidFill>
                  <a:schemeClr val="tx1"/>
                </a:solidFill>
                <a:latin typeface="Times New Roman"/>
                <a:ea typeface="Calibri"/>
              </a:rPr>
              <a:t>Membuat</a:t>
            </a:r>
            <a:r>
              <a:rPr lang="en-US" sz="1600" dirty="0">
                <a:solidFill>
                  <a:schemeClr val="tx1"/>
                </a:solidFill>
                <a:latin typeface="Times New Roman"/>
                <a:ea typeface="Calibri"/>
              </a:rPr>
              <a:t> Port antenna </a:t>
            </a:r>
            <a:r>
              <a:rPr lang="en-US" sz="1600" dirty="0" err="1">
                <a:solidFill>
                  <a:schemeClr val="tx1"/>
                </a:solidFill>
                <a:latin typeface="Times New Roman"/>
                <a:ea typeface="Calibri"/>
              </a:rPr>
              <a:t>dengan</a:t>
            </a:r>
            <a:r>
              <a:rPr lang="en-US" sz="1600" dirty="0">
                <a:solidFill>
                  <a:schemeClr val="tx1"/>
                </a:solidFill>
                <a:latin typeface="Times New Roman"/>
                <a:ea typeface="Calibri"/>
              </a:rPr>
              <a:t> </a:t>
            </a:r>
            <a:r>
              <a:rPr lang="en-US" sz="1600" dirty="0" err="1">
                <a:solidFill>
                  <a:schemeClr val="tx1"/>
                </a:solidFill>
                <a:latin typeface="Times New Roman"/>
                <a:ea typeface="Calibri"/>
              </a:rPr>
              <a:t>cara</a:t>
            </a:r>
            <a:r>
              <a:rPr lang="en-US" sz="1600" dirty="0">
                <a:solidFill>
                  <a:schemeClr val="tx1"/>
                </a:solidFill>
                <a:latin typeface="Times New Roman"/>
                <a:ea typeface="Calibri"/>
              </a:rPr>
              <a:t> </a:t>
            </a:r>
            <a:r>
              <a:rPr lang="en-US" sz="1600" dirty="0" err="1">
                <a:solidFill>
                  <a:schemeClr val="tx1"/>
                </a:solidFill>
                <a:latin typeface="Times New Roman"/>
                <a:ea typeface="Calibri"/>
              </a:rPr>
              <a:t>mengklik</a:t>
            </a:r>
            <a:r>
              <a:rPr lang="en-US" sz="1600" dirty="0">
                <a:solidFill>
                  <a:schemeClr val="tx1"/>
                </a:solidFill>
                <a:latin typeface="Times New Roman"/>
                <a:ea typeface="Calibri"/>
              </a:rPr>
              <a:t> </a:t>
            </a:r>
            <a:r>
              <a:rPr lang="en-US" sz="1600" dirty="0" err="1">
                <a:solidFill>
                  <a:schemeClr val="tx1"/>
                </a:solidFill>
                <a:latin typeface="Times New Roman"/>
                <a:ea typeface="Calibri"/>
              </a:rPr>
              <a:t>Home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Macros</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Solver</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Port</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Calculate</a:t>
            </a:r>
            <a:r>
              <a:rPr lang="en-US" sz="1600" dirty="0">
                <a:solidFill>
                  <a:schemeClr val="tx1"/>
                </a:solidFill>
                <a:latin typeface="Times New Roman"/>
                <a:ea typeface="Calibri"/>
              </a:rPr>
              <a:t> Port Extension </a:t>
            </a:r>
            <a:r>
              <a:rPr lang="en-US" sz="1600" dirty="0" smtClean="0">
                <a:solidFill>
                  <a:schemeClr val="tx1"/>
                </a:solidFill>
                <a:latin typeface="Times New Roman"/>
                <a:ea typeface="Calibri"/>
              </a:rPr>
              <a:t>Coefficient</a:t>
            </a:r>
            <a:r>
              <a:rPr lang="id-ID" sz="1600" dirty="0" smtClean="0">
                <a:solidFill>
                  <a:schemeClr val="tx1"/>
                </a:solidFill>
                <a:latin typeface="Times New Roman"/>
                <a:ea typeface="Calibri"/>
              </a:rPr>
              <a:t> </a:t>
            </a:r>
            <a:r>
              <a:rPr lang="en-US" sz="1600" dirty="0" smtClean="0">
                <a:solidFill>
                  <a:schemeClr val="tx1"/>
                </a:solidFill>
                <a:latin typeface="Wingdings 3"/>
                <a:ea typeface="Calibri"/>
                <a:cs typeface="Times New Roman"/>
              </a:rPr>
              <a:t>"</a:t>
            </a:r>
            <a:r>
              <a:rPr lang="en-US" sz="1600" dirty="0" smtClean="0">
                <a:solidFill>
                  <a:schemeClr val="tx1"/>
                </a:solidFill>
                <a:latin typeface="Times New Roman"/>
                <a:ea typeface="Calibri"/>
              </a:rPr>
              <a:t>Calculate</a:t>
            </a:r>
            <a:r>
              <a:rPr lang="id-ID" sz="1600" dirty="0" smtClean="0">
                <a:solidFill>
                  <a:schemeClr val="tx1"/>
                </a:solidFill>
                <a:latin typeface="Times New Roman"/>
                <a:ea typeface="Calibri"/>
              </a:rPr>
              <a:t> </a:t>
            </a:r>
            <a:r>
              <a:rPr lang="en-US" sz="1600" dirty="0" smtClean="0">
                <a:solidFill>
                  <a:schemeClr val="tx1"/>
                </a:solidFill>
                <a:latin typeface="Wingdings 3"/>
                <a:ea typeface="Calibri"/>
                <a:cs typeface="Times New Roman"/>
              </a:rPr>
              <a:t>"</a:t>
            </a:r>
            <a:r>
              <a:rPr lang="en-US" sz="1600" dirty="0">
                <a:solidFill>
                  <a:schemeClr val="tx1"/>
                </a:solidFill>
                <a:latin typeface="Times New Roman"/>
                <a:ea typeface="Calibri"/>
              </a:rPr>
              <a:t>Construct Port From Picked </a:t>
            </a:r>
            <a:r>
              <a:rPr lang="en-US" sz="1600" dirty="0" err="1">
                <a:solidFill>
                  <a:schemeClr val="tx1"/>
                </a:solidFill>
                <a:latin typeface="Times New Roman"/>
                <a:ea typeface="Calibri"/>
              </a:rPr>
              <a:t>Face</a:t>
            </a:r>
            <a:r>
              <a:rPr lang="en-US" sz="1600" dirty="0" err="1">
                <a:solidFill>
                  <a:schemeClr val="tx1"/>
                </a:solidFill>
                <a:latin typeface="Wingdings 3"/>
                <a:ea typeface="Calibri"/>
                <a:cs typeface="Times New Roman"/>
              </a:rPr>
              <a:t>"</a:t>
            </a:r>
            <a:r>
              <a:rPr lang="en-US" sz="1600" dirty="0" err="1">
                <a:solidFill>
                  <a:schemeClr val="tx1"/>
                </a:solidFill>
                <a:latin typeface="Times New Roman"/>
                <a:ea typeface="Calibri"/>
              </a:rPr>
              <a:t>Close</a:t>
            </a:r>
            <a:r>
              <a:rPr lang="en-US" sz="1600" dirty="0">
                <a:solidFill>
                  <a:schemeClr val="tx1"/>
                </a:solidFill>
                <a:latin typeface="Times New Roman"/>
                <a:ea typeface="Calibri"/>
              </a:rPr>
              <a:t>, </a:t>
            </a:r>
            <a:r>
              <a:rPr lang="en-US" sz="1600" dirty="0" err="1">
                <a:solidFill>
                  <a:schemeClr val="tx1"/>
                </a:solidFill>
                <a:latin typeface="Times New Roman"/>
                <a:ea typeface="Calibri"/>
              </a:rPr>
              <a:t>seperti</a:t>
            </a:r>
            <a:r>
              <a:rPr lang="en-US" sz="1600" dirty="0">
                <a:solidFill>
                  <a:schemeClr val="tx1"/>
                </a:solidFill>
                <a:latin typeface="Times New Roman"/>
                <a:ea typeface="Calibri"/>
              </a:rPr>
              <a:t> </a:t>
            </a:r>
            <a:r>
              <a:rPr lang="en-US" sz="1600" dirty="0" err="1">
                <a:solidFill>
                  <a:schemeClr val="tx1"/>
                </a:solidFill>
                <a:latin typeface="Times New Roman"/>
                <a:ea typeface="Calibri"/>
              </a:rPr>
              <a:t>pada</a:t>
            </a:r>
            <a:r>
              <a:rPr lang="en-US" sz="1600" dirty="0">
                <a:solidFill>
                  <a:schemeClr val="tx1"/>
                </a:solidFill>
                <a:latin typeface="Times New Roman"/>
                <a:ea typeface="Calibri"/>
              </a:rPr>
              <a:t> </a:t>
            </a:r>
            <a:r>
              <a:rPr lang="en-US" sz="1600" dirty="0" err="1">
                <a:solidFill>
                  <a:schemeClr val="tx1"/>
                </a:solidFill>
                <a:latin typeface="Times New Roman"/>
                <a:ea typeface="Calibri"/>
              </a:rPr>
              <a:t>Gambar</a:t>
            </a:r>
            <a:r>
              <a:rPr lang="en-US" sz="1600" dirty="0">
                <a:solidFill>
                  <a:schemeClr val="tx1"/>
                </a:solidFill>
                <a:latin typeface="Times New Roman"/>
                <a:ea typeface="Calibri"/>
              </a:rPr>
              <a:t> </a:t>
            </a:r>
            <a:endParaRPr lang="id-ID" sz="1600" dirty="0">
              <a:solidFill>
                <a:schemeClr val="tx1"/>
              </a:solidFill>
            </a:endParaRPr>
          </a:p>
        </p:txBody>
      </p:sp>
      <p:pic>
        <p:nvPicPr>
          <p:cNvPr id="5" name="Picture 4"/>
          <p:cNvPicPr/>
          <p:nvPr/>
        </p:nvPicPr>
        <p:blipFill>
          <a:blip r:embed="rId2"/>
          <a:stretch>
            <a:fillRect/>
          </a:stretch>
        </p:blipFill>
        <p:spPr>
          <a:xfrm>
            <a:off x="896409" y="1242604"/>
            <a:ext cx="5731510" cy="3223895"/>
          </a:xfrm>
          <a:prstGeom prst="rect">
            <a:avLst/>
          </a:prstGeom>
        </p:spPr>
      </p:pic>
      <p:sp>
        <p:nvSpPr>
          <p:cNvPr id="6" name="Rectangle 5"/>
          <p:cNvSpPr/>
          <p:nvPr/>
        </p:nvSpPr>
        <p:spPr>
          <a:xfrm>
            <a:off x="0" y="4466499"/>
            <a:ext cx="7308304" cy="584775"/>
          </a:xfrm>
          <a:prstGeom prst="rect">
            <a:avLst/>
          </a:prstGeom>
        </p:spPr>
        <p:txBody>
          <a:bodyPr wrap="square">
            <a:spAutoFit/>
          </a:bodyPr>
          <a:lstStyle/>
          <a:p>
            <a:r>
              <a:rPr lang="en-US" sz="1600" dirty="0" err="1" smtClean="0">
                <a:solidFill>
                  <a:schemeClr val="tx1"/>
                </a:solidFill>
              </a:rPr>
              <a:t>untuk</a:t>
            </a:r>
            <a:r>
              <a:rPr lang="en-US" sz="1600" dirty="0" smtClean="0">
                <a:solidFill>
                  <a:schemeClr val="tx1"/>
                </a:solidFill>
              </a:rPr>
              <a:t> </a:t>
            </a:r>
            <a:r>
              <a:rPr lang="en-US" sz="1600" dirty="0" err="1">
                <a:solidFill>
                  <a:schemeClr val="tx1"/>
                </a:solidFill>
              </a:rPr>
              <a:t>nilai-nilai</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bagian</a:t>
            </a:r>
            <a:r>
              <a:rPr lang="en-US" sz="1600" dirty="0">
                <a:solidFill>
                  <a:schemeClr val="tx1"/>
                </a:solidFill>
              </a:rPr>
              <a:t> </a:t>
            </a:r>
            <a:r>
              <a:rPr lang="en-US" sz="1600" dirty="0" err="1">
                <a:solidFill>
                  <a:schemeClr val="tx1"/>
                </a:solidFill>
              </a:rPr>
              <a:t>kolom-kolom</a:t>
            </a:r>
            <a:r>
              <a:rPr lang="en-US" sz="1600" dirty="0">
                <a:solidFill>
                  <a:schemeClr val="tx1"/>
                </a:solidFill>
              </a:rPr>
              <a:t> </a:t>
            </a:r>
            <a:r>
              <a:rPr lang="en-US" sz="1600" dirty="0" err="1">
                <a:solidFill>
                  <a:schemeClr val="tx1"/>
                </a:solidFill>
              </a:rPr>
              <a:t>tersebut</a:t>
            </a:r>
            <a:r>
              <a:rPr lang="en-US" sz="1600" dirty="0">
                <a:solidFill>
                  <a:schemeClr val="tx1"/>
                </a:solidFill>
              </a:rPr>
              <a:t> </a:t>
            </a:r>
            <a:r>
              <a:rPr lang="en-US" sz="1600" dirty="0" err="1">
                <a:solidFill>
                  <a:schemeClr val="tx1"/>
                </a:solidFill>
              </a:rPr>
              <a:t>terisi</a:t>
            </a:r>
            <a:r>
              <a:rPr lang="en-US" sz="1600" dirty="0">
                <a:solidFill>
                  <a:schemeClr val="tx1"/>
                </a:solidFill>
              </a:rPr>
              <a:t> </a:t>
            </a:r>
            <a:r>
              <a:rPr lang="en-US" sz="1600" dirty="0" err="1">
                <a:solidFill>
                  <a:schemeClr val="tx1"/>
                </a:solidFill>
              </a:rPr>
              <a:t>secara</a:t>
            </a:r>
            <a:r>
              <a:rPr lang="en-US" sz="1600" dirty="0">
                <a:solidFill>
                  <a:schemeClr val="tx1"/>
                </a:solidFill>
              </a:rPr>
              <a:t> </a:t>
            </a:r>
            <a:r>
              <a:rPr lang="en-US" sz="1600" dirty="0" err="1">
                <a:solidFill>
                  <a:schemeClr val="tx1"/>
                </a:solidFill>
              </a:rPr>
              <a:t>otomatis</a:t>
            </a:r>
            <a:r>
              <a:rPr lang="en-US" sz="1600" dirty="0">
                <a:solidFill>
                  <a:schemeClr val="tx1"/>
                </a:solidFill>
              </a:rPr>
              <a:t> </a:t>
            </a:r>
            <a:r>
              <a:rPr lang="en-US" sz="1600" dirty="0" err="1">
                <a:solidFill>
                  <a:schemeClr val="tx1"/>
                </a:solidFill>
              </a:rPr>
              <a:t>hanya</a:t>
            </a:r>
            <a:r>
              <a:rPr lang="en-US" sz="1600" dirty="0">
                <a:solidFill>
                  <a:schemeClr val="tx1"/>
                </a:solidFill>
              </a:rPr>
              <a:t> </a:t>
            </a:r>
            <a:r>
              <a:rPr lang="en-US" sz="1600" dirty="0" err="1">
                <a:solidFill>
                  <a:schemeClr val="tx1"/>
                </a:solidFill>
              </a:rPr>
              <a:t>mengklik</a:t>
            </a:r>
            <a:r>
              <a:rPr lang="en-US" sz="1600" dirty="0">
                <a:solidFill>
                  <a:schemeClr val="tx1"/>
                </a:solidFill>
              </a:rPr>
              <a:t> Calculate </a:t>
            </a:r>
            <a:r>
              <a:rPr lang="en-US" sz="1600" dirty="0" err="1">
                <a:solidFill>
                  <a:schemeClr val="tx1"/>
                </a:solidFill>
              </a:rPr>
              <a:t>untuk</a:t>
            </a:r>
            <a:r>
              <a:rPr lang="en-US" sz="1600" dirty="0">
                <a:solidFill>
                  <a:schemeClr val="tx1"/>
                </a:solidFill>
              </a:rPr>
              <a:t> </a:t>
            </a:r>
            <a:r>
              <a:rPr lang="en-US" sz="1600" dirty="0" err="1">
                <a:solidFill>
                  <a:schemeClr val="tx1"/>
                </a:solidFill>
              </a:rPr>
              <a:t>menentukan</a:t>
            </a:r>
            <a:r>
              <a:rPr lang="en-US" sz="1600" dirty="0">
                <a:solidFill>
                  <a:schemeClr val="tx1"/>
                </a:solidFill>
              </a:rPr>
              <a:t> </a:t>
            </a:r>
            <a:r>
              <a:rPr lang="en-US" sz="1600" dirty="0" err="1">
                <a:solidFill>
                  <a:schemeClr val="tx1"/>
                </a:solidFill>
              </a:rPr>
              <a:t>nilai</a:t>
            </a:r>
            <a:r>
              <a:rPr lang="en-US" sz="1600" dirty="0">
                <a:solidFill>
                  <a:schemeClr val="tx1"/>
                </a:solidFill>
              </a:rPr>
              <a:t> k. </a:t>
            </a:r>
            <a:endParaRPr lang="id-ID" sz="1600" dirty="0">
              <a:solidFill>
                <a:schemeClr val="tx1"/>
              </a:solidFill>
            </a:endParaRPr>
          </a:p>
        </p:txBody>
      </p:sp>
    </p:spTree>
    <p:extLst>
      <p:ext uri="{BB962C8B-B14F-4D97-AF65-F5344CB8AC3E}">
        <p14:creationId xmlns:p14="http://schemas.microsoft.com/office/powerpoint/2010/main" val="4119597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9502"/>
            <a:ext cx="5917200" cy="697500"/>
          </a:xfrm>
        </p:spPr>
        <p:txBody>
          <a:bodyPr/>
          <a:lstStyle/>
          <a:p>
            <a:r>
              <a:rPr lang="id-ID" sz="1800" dirty="0" smtClean="0">
                <a:solidFill>
                  <a:schemeClr val="tx1"/>
                </a:solidFill>
                <a:latin typeface="+mj-lt"/>
              </a:rPr>
              <a:t>Hasil akhir antena</a:t>
            </a:r>
            <a:endParaRPr lang="id-ID" sz="1800" dirty="0">
              <a:solidFill>
                <a:schemeClr val="tx1"/>
              </a:solidFill>
              <a:latin typeface="+mj-lt"/>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53</a:t>
            </a:fld>
            <a:endParaRPr lang="en"/>
          </a:p>
        </p:txBody>
      </p:sp>
      <p:pic>
        <p:nvPicPr>
          <p:cNvPr id="5" name="Picture 4"/>
          <p:cNvPicPr/>
          <p:nvPr/>
        </p:nvPicPr>
        <p:blipFill>
          <a:blip r:embed="rId2"/>
          <a:stretch>
            <a:fillRect/>
          </a:stretch>
        </p:blipFill>
        <p:spPr>
          <a:xfrm>
            <a:off x="611560" y="1364079"/>
            <a:ext cx="5731510" cy="3223895"/>
          </a:xfrm>
          <a:prstGeom prst="rect">
            <a:avLst/>
          </a:prstGeom>
        </p:spPr>
      </p:pic>
    </p:spTree>
    <p:extLst>
      <p:ext uri="{BB962C8B-B14F-4D97-AF65-F5344CB8AC3E}">
        <p14:creationId xmlns:p14="http://schemas.microsoft.com/office/powerpoint/2010/main" val="362484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5316"/>
            <a:ext cx="5917200" cy="697500"/>
          </a:xfrm>
        </p:spPr>
        <p:txBody>
          <a:bodyPr/>
          <a:lstStyle/>
          <a:p>
            <a:r>
              <a:rPr lang="id-ID" dirty="0" smtClean="0"/>
              <a:t>Desain sebelum optimasi</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54</a:t>
            </a:fld>
            <a:endParaRPr lang="en"/>
          </a:p>
        </p:txBody>
      </p:sp>
      <p:pic>
        <p:nvPicPr>
          <p:cNvPr id="4" name="Picture 3"/>
          <p:cNvPicPr/>
          <p:nvPr/>
        </p:nvPicPr>
        <p:blipFill>
          <a:blip r:embed="rId2"/>
          <a:stretch>
            <a:fillRect/>
          </a:stretch>
        </p:blipFill>
        <p:spPr>
          <a:xfrm>
            <a:off x="35496" y="699542"/>
            <a:ext cx="4896544" cy="273630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72533922"/>
              </p:ext>
            </p:extLst>
          </p:nvPr>
        </p:nvGraphicFramePr>
        <p:xfrm>
          <a:off x="2915816" y="2408122"/>
          <a:ext cx="6167116" cy="2668270"/>
        </p:xfrm>
        <a:graphic>
          <a:graphicData uri="http://schemas.openxmlformats.org/drawingml/2006/table">
            <a:tbl>
              <a:tblPr firstRow="1" firstCol="1" bandRow="1">
                <a:tableStyleId>{775DCB02-9BB8-47FD-8907-85C794F793BA}</a:tableStyleId>
              </a:tblPr>
              <a:tblGrid>
                <a:gridCol w="2055208"/>
                <a:gridCol w="2055954"/>
                <a:gridCol w="2055954"/>
              </a:tblGrid>
              <a:tr h="273685">
                <a:tc>
                  <a:txBody>
                    <a:bodyPr/>
                    <a:lstStyle/>
                    <a:p>
                      <a:pPr algn="ctr">
                        <a:lnSpc>
                          <a:spcPct val="115000"/>
                        </a:lnSpc>
                        <a:spcAft>
                          <a:spcPts val="0"/>
                        </a:spcAft>
                      </a:pPr>
                      <a:r>
                        <a:rPr lang="en-US" sz="1000" dirty="0" err="1">
                          <a:solidFill>
                            <a:schemeClr val="accent5">
                              <a:lumMod val="10000"/>
                            </a:schemeClr>
                          </a:solidFill>
                          <a:effectLst/>
                        </a:rPr>
                        <a:t>Simbol</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err="1">
                          <a:solidFill>
                            <a:schemeClr val="accent5">
                              <a:lumMod val="10000"/>
                            </a:schemeClr>
                          </a:solidFill>
                          <a:effectLst/>
                        </a:rPr>
                        <a:t>Dimensi</a:t>
                      </a:r>
                      <a:r>
                        <a:rPr lang="en-US" sz="1000" dirty="0">
                          <a:solidFill>
                            <a:schemeClr val="accent5">
                              <a:lumMod val="10000"/>
                            </a:schemeClr>
                          </a:solidFill>
                          <a:effectLst/>
                        </a:rPr>
                        <a:t> (mm)</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err="1">
                          <a:solidFill>
                            <a:schemeClr val="accent5">
                              <a:lumMod val="10000"/>
                            </a:schemeClr>
                          </a:solidFill>
                          <a:effectLst/>
                        </a:rPr>
                        <a:t>Keterangan</a:t>
                      </a:r>
                      <a:endParaRPr lang="id-ID" sz="900" dirty="0">
                        <a:solidFill>
                          <a:schemeClr val="accent5">
                            <a:lumMod val="10000"/>
                          </a:schemeClr>
                        </a:solidFill>
                        <a:effectLst/>
                        <a:latin typeface="Calibri"/>
                        <a:ea typeface="Calibri"/>
                        <a:cs typeface="Arial"/>
                      </a:endParaRPr>
                    </a:p>
                  </a:txBody>
                  <a:tcPr marL="68580" marR="68580" marT="0" marB="0"/>
                </a:tc>
              </a:tr>
              <a:tr h="256540">
                <a:tc>
                  <a:txBody>
                    <a:bodyPr/>
                    <a:lstStyle/>
                    <a:p>
                      <a:pPr algn="ctr">
                        <a:lnSpc>
                          <a:spcPct val="115000"/>
                        </a:lnSpc>
                        <a:spcAft>
                          <a:spcPts val="0"/>
                        </a:spcAft>
                      </a:pPr>
                      <a:r>
                        <a:rPr lang="id-ID" sz="1000" dirty="0">
                          <a:solidFill>
                            <a:schemeClr val="accent5">
                              <a:lumMod val="10000"/>
                            </a:schemeClr>
                          </a:solidFill>
                          <a:effectLst/>
                          <a:latin typeface="+mn-lt"/>
                          <a:ea typeface="+mn-ea"/>
                          <a:cs typeface="+mn-cs"/>
                        </a:rPr>
                        <a:t>d</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a:solidFill>
                            <a:schemeClr val="accent5">
                              <a:lumMod val="10000"/>
                            </a:schemeClr>
                          </a:solidFill>
                          <a:effectLst/>
                        </a:rPr>
                        <a:t>20,8</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Jarak Antar Elemen</a:t>
                      </a:r>
                      <a:endParaRPr lang="id-ID" sz="900">
                        <a:solidFill>
                          <a:schemeClr val="accent5">
                            <a:lumMod val="10000"/>
                          </a:schemeClr>
                        </a:solidFill>
                        <a:effectLst/>
                        <a:latin typeface="Calibri"/>
                        <a:ea typeface="Calibri"/>
                        <a:cs typeface="Arial"/>
                      </a:endParaRPr>
                    </a:p>
                  </a:txBody>
                  <a:tcPr marL="68580" marR="68580" marT="0" marB="0"/>
                </a:tc>
              </a:tr>
              <a:tr h="273685">
                <a:tc>
                  <a:txBody>
                    <a:bodyPr/>
                    <a:lstStyle/>
                    <a:p>
                      <a:pPr algn="ctr">
                        <a:lnSpc>
                          <a:spcPct val="115000"/>
                        </a:lnSpc>
                        <a:spcAft>
                          <a:spcPts val="0"/>
                        </a:spcAft>
                      </a:pPr>
                      <a:r>
                        <a:rPr lang="id-ID" sz="1000" dirty="0">
                          <a:solidFill>
                            <a:schemeClr val="accent5">
                              <a:lumMod val="10000"/>
                            </a:schemeClr>
                          </a:solidFill>
                          <a:effectLst/>
                          <a:latin typeface="+mn-lt"/>
                          <a:ea typeface="+mn-ea"/>
                          <a:cs typeface="+mn-cs"/>
                        </a:rPr>
                        <a:t>a</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a:solidFill>
                            <a:schemeClr val="accent5">
                              <a:lumMod val="10000"/>
                            </a:schemeClr>
                          </a:solidFill>
                          <a:effectLst/>
                        </a:rPr>
                        <a:t>26,5</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Panjang Sisi Patch</a:t>
                      </a:r>
                      <a:endParaRPr lang="id-ID" sz="900">
                        <a:solidFill>
                          <a:schemeClr val="accent5">
                            <a:lumMod val="10000"/>
                          </a:schemeClr>
                        </a:solidFill>
                        <a:effectLst/>
                        <a:latin typeface="Calibri"/>
                        <a:ea typeface="Calibri"/>
                        <a:cs typeface="Arial"/>
                      </a:endParaRPr>
                    </a:p>
                  </a:txBody>
                  <a:tcPr marL="68580" marR="68580" marT="0" marB="0"/>
                </a:tc>
              </a:tr>
              <a:tr h="273685">
                <a:tc>
                  <a:txBody>
                    <a:bodyPr/>
                    <a:lstStyle/>
                    <a:p>
                      <a:pPr algn="ctr">
                        <a:lnSpc>
                          <a:spcPct val="115000"/>
                        </a:lnSpc>
                        <a:spcAft>
                          <a:spcPts val="0"/>
                        </a:spcAft>
                      </a:pPr>
                      <a:r>
                        <a:rPr lang="en-US" sz="1000">
                          <a:solidFill>
                            <a:schemeClr val="accent5">
                              <a:lumMod val="10000"/>
                            </a:schemeClr>
                          </a:solidFill>
                          <a:effectLst/>
                        </a:rPr>
                        <a:t>L</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a:solidFill>
                            <a:schemeClr val="accent5">
                              <a:lumMod val="10000"/>
                            </a:schemeClr>
                          </a:solidFill>
                          <a:effectLst/>
                        </a:rPr>
                        <a:t>11,608</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Panjang Saluran Pencatu 1</a:t>
                      </a:r>
                      <a:endParaRPr lang="id-ID" sz="900">
                        <a:solidFill>
                          <a:schemeClr val="accent5">
                            <a:lumMod val="10000"/>
                          </a:schemeClr>
                        </a:solidFill>
                        <a:effectLst/>
                        <a:latin typeface="Calibri"/>
                        <a:ea typeface="Calibri"/>
                        <a:cs typeface="Arial"/>
                      </a:endParaRPr>
                    </a:p>
                  </a:txBody>
                  <a:tcPr marL="68580" marR="68580" marT="0" marB="0"/>
                </a:tc>
              </a:tr>
              <a:tr h="256540">
                <a:tc>
                  <a:txBody>
                    <a:bodyPr/>
                    <a:lstStyle/>
                    <a:p>
                      <a:pPr algn="ctr">
                        <a:lnSpc>
                          <a:spcPct val="115000"/>
                        </a:lnSpc>
                        <a:spcAft>
                          <a:spcPts val="0"/>
                        </a:spcAft>
                      </a:pPr>
                      <a:r>
                        <a:rPr lang="en-US" sz="1000">
                          <a:solidFill>
                            <a:schemeClr val="accent5">
                              <a:lumMod val="10000"/>
                            </a:schemeClr>
                          </a:solidFill>
                          <a:effectLst/>
                        </a:rPr>
                        <a:t>L2</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a:solidFill>
                            <a:schemeClr val="accent5">
                              <a:lumMod val="10000"/>
                            </a:schemeClr>
                          </a:solidFill>
                          <a:effectLst/>
                        </a:rPr>
                        <a:t>18,45</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Panjang Saluran Pencatu 2</a:t>
                      </a:r>
                      <a:endParaRPr lang="id-ID" sz="900">
                        <a:solidFill>
                          <a:schemeClr val="accent5">
                            <a:lumMod val="10000"/>
                          </a:schemeClr>
                        </a:solidFill>
                        <a:effectLst/>
                        <a:latin typeface="Calibri"/>
                        <a:ea typeface="Calibri"/>
                        <a:cs typeface="Arial"/>
                      </a:endParaRPr>
                    </a:p>
                  </a:txBody>
                  <a:tcPr marL="68580" marR="68580" marT="0" marB="0"/>
                </a:tc>
              </a:tr>
              <a:tr h="273685">
                <a:tc>
                  <a:txBody>
                    <a:bodyPr/>
                    <a:lstStyle/>
                    <a:p>
                      <a:pPr algn="ctr">
                        <a:lnSpc>
                          <a:spcPct val="115000"/>
                        </a:lnSpc>
                        <a:spcAft>
                          <a:spcPts val="0"/>
                        </a:spcAft>
                      </a:pPr>
                      <a:r>
                        <a:rPr lang="en-US" sz="1000">
                          <a:solidFill>
                            <a:schemeClr val="accent5">
                              <a:lumMod val="10000"/>
                            </a:schemeClr>
                          </a:solidFill>
                          <a:effectLst/>
                        </a:rPr>
                        <a:t>Lg</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a:solidFill>
                            <a:schemeClr val="accent5">
                              <a:lumMod val="10000"/>
                            </a:schemeClr>
                          </a:solidFill>
                          <a:effectLst/>
                        </a:rPr>
                        <a:t>75</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Panjang Substrat</a:t>
                      </a:r>
                      <a:endParaRPr lang="id-ID" sz="900">
                        <a:solidFill>
                          <a:schemeClr val="accent5">
                            <a:lumMod val="10000"/>
                          </a:schemeClr>
                        </a:solidFill>
                        <a:effectLst/>
                        <a:latin typeface="Calibri"/>
                        <a:ea typeface="Calibri"/>
                        <a:cs typeface="Arial"/>
                      </a:endParaRPr>
                    </a:p>
                  </a:txBody>
                  <a:tcPr marL="68580" marR="68580" marT="0" marB="0"/>
                </a:tc>
              </a:tr>
              <a:tr h="256540">
                <a:tc>
                  <a:txBody>
                    <a:bodyPr/>
                    <a:lstStyle/>
                    <a:p>
                      <a:pPr algn="ctr">
                        <a:lnSpc>
                          <a:spcPct val="115000"/>
                        </a:lnSpc>
                        <a:spcAft>
                          <a:spcPts val="0"/>
                        </a:spcAft>
                      </a:pPr>
                      <a:r>
                        <a:rPr lang="en-US" sz="1000">
                          <a:solidFill>
                            <a:schemeClr val="accent5">
                              <a:lumMod val="10000"/>
                            </a:schemeClr>
                          </a:solidFill>
                          <a:effectLst/>
                        </a:rPr>
                        <a:t>W1</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a:solidFill>
                            <a:schemeClr val="accent5">
                              <a:lumMod val="10000"/>
                            </a:schemeClr>
                          </a:solidFill>
                          <a:effectLst/>
                        </a:rPr>
                        <a:t>5</a:t>
                      </a:r>
                      <a:endParaRPr lang="id-ID" sz="900" dirty="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err="1">
                          <a:solidFill>
                            <a:schemeClr val="accent5">
                              <a:lumMod val="10000"/>
                            </a:schemeClr>
                          </a:solidFill>
                          <a:effectLst/>
                        </a:rPr>
                        <a:t>Lebar</a:t>
                      </a:r>
                      <a:r>
                        <a:rPr lang="en-US" sz="1000" dirty="0">
                          <a:solidFill>
                            <a:schemeClr val="accent5">
                              <a:lumMod val="10000"/>
                            </a:schemeClr>
                          </a:solidFill>
                          <a:effectLst/>
                        </a:rPr>
                        <a:t> </a:t>
                      </a:r>
                      <a:r>
                        <a:rPr lang="en-US" sz="1000" dirty="0" err="1">
                          <a:solidFill>
                            <a:schemeClr val="accent5">
                              <a:lumMod val="10000"/>
                            </a:schemeClr>
                          </a:solidFill>
                          <a:effectLst/>
                        </a:rPr>
                        <a:t>Saluran</a:t>
                      </a:r>
                      <a:r>
                        <a:rPr lang="en-US" sz="1000" dirty="0">
                          <a:solidFill>
                            <a:schemeClr val="accent5">
                              <a:lumMod val="10000"/>
                            </a:schemeClr>
                          </a:solidFill>
                          <a:effectLst/>
                        </a:rPr>
                        <a:t> </a:t>
                      </a:r>
                      <a:r>
                        <a:rPr lang="en-US" sz="1000" dirty="0" err="1">
                          <a:solidFill>
                            <a:schemeClr val="accent5">
                              <a:lumMod val="10000"/>
                            </a:schemeClr>
                          </a:solidFill>
                          <a:effectLst/>
                        </a:rPr>
                        <a:t>Pencatu</a:t>
                      </a:r>
                      <a:r>
                        <a:rPr lang="en-US" sz="1000" dirty="0">
                          <a:solidFill>
                            <a:schemeClr val="accent5">
                              <a:lumMod val="10000"/>
                            </a:schemeClr>
                          </a:solidFill>
                          <a:effectLst/>
                        </a:rPr>
                        <a:t> 1</a:t>
                      </a:r>
                      <a:endParaRPr lang="id-ID" sz="900" dirty="0">
                        <a:solidFill>
                          <a:schemeClr val="accent5">
                            <a:lumMod val="10000"/>
                          </a:schemeClr>
                        </a:solidFill>
                        <a:effectLst/>
                        <a:latin typeface="Calibri"/>
                        <a:ea typeface="Calibri"/>
                        <a:cs typeface="Arial"/>
                      </a:endParaRPr>
                    </a:p>
                  </a:txBody>
                  <a:tcPr marL="68580" marR="68580" marT="0" marB="0"/>
                </a:tc>
              </a:tr>
              <a:tr h="273685">
                <a:tc>
                  <a:txBody>
                    <a:bodyPr/>
                    <a:lstStyle/>
                    <a:p>
                      <a:pPr algn="ctr">
                        <a:lnSpc>
                          <a:spcPct val="115000"/>
                        </a:lnSpc>
                        <a:spcAft>
                          <a:spcPts val="0"/>
                        </a:spcAft>
                      </a:pPr>
                      <a:r>
                        <a:rPr lang="en-US" sz="1000">
                          <a:solidFill>
                            <a:schemeClr val="accent5">
                              <a:lumMod val="10000"/>
                            </a:schemeClr>
                          </a:solidFill>
                          <a:effectLst/>
                        </a:rPr>
                        <a:t>W2</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2</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err="1">
                          <a:solidFill>
                            <a:schemeClr val="accent5">
                              <a:lumMod val="10000"/>
                            </a:schemeClr>
                          </a:solidFill>
                          <a:effectLst/>
                        </a:rPr>
                        <a:t>Lebar</a:t>
                      </a:r>
                      <a:r>
                        <a:rPr lang="en-US" sz="1000" dirty="0">
                          <a:solidFill>
                            <a:schemeClr val="accent5">
                              <a:lumMod val="10000"/>
                            </a:schemeClr>
                          </a:solidFill>
                          <a:effectLst/>
                        </a:rPr>
                        <a:t> </a:t>
                      </a:r>
                      <a:r>
                        <a:rPr lang="en-US" sz="1000" dirty="0" err="1">
                          <a:solidFill>
                            <a:schemeClr val="accent5">
                              <a:lumMod val="10000"/>
                            </a:schemeClr>
                          </a:solidFill>
                          <a:effectLst/>
                        </a:rPr>
                        <a:t>Saluran</a:t>
                      </a:r>
                      <a:r>
                        <a:rPr lang="en-US" sz="1000" dirty="0">
                          <a:solidFill>
                            <a:schemeClr val="accent5">
                              <a:lumMod val="10000"/>
                            </a:schemeClr>
                          </a:solidFill>
                          <a:effectLst/>
                        </a:rPr>
                        <a:t> </a:t>
                      </a:r>
                      <a:r>
                        <a:rPr lang="en-US" sz="1000" dirty="0" err="1">
                          <a:solidFill>
                            <a:schemeClr val="accent5">
                              <a:lumMod val="10000"/>
                            </a:schemeClr>
                          </a:solidFill>
                          <a:effectLst/>
                        </a:rPr>
                        <a:t>Pencatu</a:t>
                      </a:r>
                      <a:r>
                        <a:rPr lang="en-US" sz="1000" dirty="0">
                          <a:solidFill>
                            <a:schemeClr val="accent5">
                              <a:lumMod val="10000"/>
                            </a:schemeClr>
                          </a:solidFill>
                          <a:effectLst/>
                        </a:rPr>
                        <a:t> 2</a:t>
                      </a:r>
                      <a:endParaRPr lang="id-ID" sz="900" dirty="0">
                        <a:solidFill>
                          <a:schemeClr val="accent5">
                            <a:lumMod val="10000"/>
                          </a:schemeClr>
                        </a:solidFill>
                        <a:effectLst/>
                        <a:latin typeface="Calibri"/>
                        <a:ea typeface="Calibri"/>
                        <a:cs typeface="Arial"/>
                      </a:endParaRPr>
                    </a:p>
                  </a:txBody>
                  <a:tcPr marL="68580" marR="68580" marT="0" marB="0"/>
                </a:tc>
              </a:tr>
              <a:tr h="273685">
                <a:tc>
                  <a:txBody>
                    <a:bodyPr/>
                    <a:lstStyle/>
                    <a:p>
                      <a:pPr algn="ctr">
                        <a:lnSpc>
                          <a:spcPct val="115000"/>
                        </a:lnSpc>
                        <a:spcAft>
                          <a:spcPts val="0"/>
                        </a:spcAft>
                      </a:pPr>
                      <a:r>
                        <a:rPr lang="en-US" sz="1000">
                          <a:solidFill>
                            <a:schemeClr val="accent5">
                              <a:lumMod val="10000"/>
                            </a:schemeClr>
                          </a:solidFill>
                          <a:effectLst/>
                        </a:rPr>
                        <a:t>Wg</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54,5</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dirty="0" err="1">
                          <a:solidFill>
                            <a:schemeClr val="accent5">
                              <a:lumMod val="10000"/>
                            </a:schemeClr>
                          </a:solidFill>
                          <a:effectLst/>
                        </a:rPr>
                        <a:t>Lebar</a:t>
                      </a:r>
                      <a:r>
                        <a:rPr lang="en-US" sz="1000" dirty="0">
                          <a:solidFill>
                            <a:schemeClr val="accent5">
                              <a:lumMod val="10000"/>
                            </a:schemeClr>
                          </a:solidFill>
                          <a:effectLst/>
                        </a:rPr>
                        <a:t> </a:t>
                      </a:r>
                      <a:r>
                        <a:rPr lang="en-US" sz="1000" dirty="0" err="1">
                          <a:solidFill>
                            <a:schemeClr val="accent5">
                              <a:lumMod val="10000"/>
                            </a:schemeClr>
                          </a:solidFill>
                          <a:effectLst/>
                        </a:rPr>
                        <a:t>Substrat</a:t>
                      </a:r>
                      <a:endParaRPr lang="id-ID" sz="900" dirty="0">
                        <a:solidFill>
                          <a:schemeClr val="accent5">
                            <a:lumMod val="10000"/>
                          </a:schemeClr>
                        </a:solidFill>
                        <a:effectLst/>
                        <a:latin typeface="Calibri"/>
                        <a:ea typeface="Calibri"/>
                        <a:cs typeface="Arial"/>
                      </a:endParaRPr>
                    </a:p>
                  </a:txBody>
                  <a:tcPr marL="68580" marR="68580" marT="0" marB="0"/>
                </a:tc>
              </a:tr>
              <a:tr h="256540">
                <a:tc>
                  <a:txBody>
                    <a:bodyPr/>
                    <a:lstStyle/>
                    <a:p>
                      <a:pPr algn="ctr">
                        <a:lnSpc>
                          <a:spcPct val="115000"/>
                        </a:lnSpc>
                        <a:spcAft>
                          <a:spcPts val="0"/>
                        </a:spcAft>
                      </a:pPr>
                      <a:r>
                        <a:rPr lang="en-US" sz="1000">
                          <a:solidFill>
                            <a:schemeClr val="accent5">
                              <a:lumMod val="10000"/>
                            </a:schemeClr>
                          </a:solidFill>
                          <a:effectLst/>
                        </a:rPr>
                        <a:t>h </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000">
                          <a:solidFill>
                            <a:schemeClr val="accent5">
                              <a:lumMod val="10000"/>
                            </a:schemeClr>
                          </a:solidFill>
                          <a:effectLst/>
                        </a:rPr>
                        <a:t>1.6</a:t>
                      </a:r>
                      <a:endParaRPr lang="id-ID" sz="900">
                        <a:solidFill>
                          <a:schemeClr val="accent5">
                            <a:lumMod val="10000"/>
                          </a:schemeClr>
                        </a:solidFill>
                        <a:effectLst/>
                        <a:latin typeface="Calibri"/>
                        <a:ea typeface="Calibri"/>
                        <a:cs typeface="Arial"/>
                      </a:endParaRPr>
                    </a:p>
                  </a:txBody>
                  <a:tcPr marL="68580" marR="68580" marT="0" marB="0"/>
                </a:tc>
                <a:tc>
                  <a:txBody>
                    <a:bodyPr/>
                    <a:lstStyle/>
                    <a:p>
                      <a:pPr algn="ctr">
                        <a:spcAft>
                          <a:spcPts val="0"/>
                        </a:spcAft>
                        <a:tabLst>
                          <a:tab pos="2865755" algn="ctr"/>
                          <a:tab pos="5731510" algn="r"/>
                          <a:tab pos="457200" algn="l"/>
                        </a:tabLst>
                      </a:pPr>
                      <a:r>
                        <a:rPr lang="en-US" sz="1000" dirty="0" err="1">
                          <a:solidFill>
                            <a:schemeClr val="accent5">
                              <a:lumMod val="10000"/>
                            </a:schemeClr>
                          </a:solidFill>
                          <a:effectLst/>
                        </a:rPr>
                        <a:t>Ketebalan</a:t>
                      </a:r>
                      <a:r>
                        <a:rPr lang="en-US" sz="1000" dirty="0">
                          <a:solidFill>
                            <a:schemeClr val="accent5">
                              <a:lumMod val="10000"/>
                            </a:schemeClr>
                          </a:solidFill>
                          <a:effectLst/>
                        </a:rPr>
                        <a:t> </a:t>
                      </a:r>
                      <a:r>
                        <a:rPr lang="en-US" sz="1000" dirty="0" err="1">
                          <a:solidFill>
                            <a:schemeClr val="accent5">
                              <a:lumMod val="10000"/>
                            </a:schemeClr>
                          </a:solidFill>
                          <a:effectLst/>
                        </a:rPr>
                        <a:t>Substrat</a:t>
                      </a:r>
                      <a:endParaRPr lang="id-ID" sz="900" dirty="0">
                        <a:solidFill>
                          <a:schemeClr val="accent5">
                            <a:lumMod val="10000"/>
                          </a:schemeClr>
                        </a:solidFill>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7692576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67544" y="0"/>
            <a:ext cx="5343600" cy="819900"/>
          </a:xfrm>
        </p:spPr>
        <p:txBody>
          <a:bodyPr/>
          <a:lstStyle/>
          <a:p>
            <a:pPr marL="25400" indent="0">
              <a:buNone/>
            </a:pPr>
            <a:r>
              <a:rPr lang="id-ID" sz="2800" i="0" dirty="0" smtClean="0">
                <a:solidFill>
                  <a:schemeClr val="bg2"/>
                </a:solidFill>
              </a:rPr>
              <a:t>Desain setelah optimasi</a:t>
            </a:r>
            <a:endParaRPr lang="id-ID" sz="2800" i="0" dirty="0">
              <a:solidFill>
                <a:schemeClr val="bg2"/>
              </a:solidFill>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55</a:t>
            </a:fld>
            <a:endParaRPr lang="en"/>
          </a:p>
        </p:txBody>
      </p:sp>
      <p:pic>
        <p:nvPicPr>
          <p:cNvPr id="8" name="Picture 7"/>
          <p:cNvPicPr/>
          <p:nvPr/>
        </p:nvPicPr>
        <p:blipFill>
          <a:blip r:embed="rId2"/>
          <a:stretch>
            <a:fillRect/>
          </a:stretch>
        </p:blipFill>
        <p:spPr>
          <a:xfrm>
            <a:off x="20284" y="627534"/>
            <a:ext cx="4695732" cy="288032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332098876"/>
              </p:ext>
            </p:extLst>
          </p:nvPr>
        </p:nvGraphicFramePr>
        <p:xfrm>
          <a:off x="3707904" y="2499742"/>
          <a:ext cx="5354320" cy="2567432"/>
        </p:xfrm>
        <a:graphic>
          <a:graphicData uri="http://schemas.openxmlformats.org/drawingml/2006/table">
            <a:tbl>
              <a:tblPr firstRow="1" firstCol="1" bandRow="1">
                <a:tableStyleId>{775DCB02-9BB8-47FD-8907-85C794F793BA}</a:tableStyleId>
              </a:tblPr>
              <a:tblGrid>
                <a:gridCol w="1784350"/>
                <a:gridCol w="1784985"/>
                <a:gridCol w="1784985"/>
              </a:tblGrid>
              <a:tr h="39005">
                <a:tc>
                  <a:txBody>
                    <a:bodyPr/>
                    <a:lstStyle/>
                    <a:p>
                      <a:pPr algn="ctr">
                        <a:lnSpc>
                          <a:spcPct val="115000"/>
                        </a:lnSpc>
                        <a:spcAft>
                          <a:spcPts val="0"/>
                        </a:spcAft>
                      </a:pPr>
                      <a:r>
                        <a:rPr lang="en-US" sz="1200" b="1" dirty="0" err="1">
                          <a:effectLst/>
                          <a:latin typeface="Times New Roman"/>
                          <a:ea typeface="Calibri"/>
                          <a:cs typeface="Arial"/>
                        </a:rPr>
                        <a:t>Simbol</a:t>
                      </a:r>
                      <a:endParaRPr lang="id-ID" sz="1100" dirty="0">
                        <a:effectLst/>
                        <a:latin typeface="Calibri"/>
                        <a:ea typeface="Calibri"/>
                        <a:cs typeface="Arial"/>
                      </a:endParaRPr>
                    </a:p>
                  </a:txBody>
                  <a:tcPr marL="68580" marR="68580" marT="0" marB="0"/>
                </a:tc>
                <a:tc>
                  <a:txBody>
                    <a:bodyPr/>
                    <a:lstStyle/>
                    <a:p>
                      <a:pPr algn="ctr">
                        <a:lnSpc>
                          <a:spcPct val="115000"/>
                        </a:lnSpc>
                        <a:spcAft>
                          <a:spcPts val="0"/>
                        </a:spcAft>
                      </a:pPr>
                      <a:r>
                        <a:rPr lang="en-US" sz="1200" b="1" dirty="0" err="1">
                          <a:effectLst/>
                          <a:latin typeface="Times New Roman"/>
                          <a:ea typeface="Calibri"/>
                          <a:cs typeface="Arial"/>
                        </a:rPr>
                        <a:t>Dimensi</a:t>
                      </a:r>
                      <a:r>
                        <a:rPr lang="en-US" sz="1200" b="1" dirty="0">
                          <a:effectLst/>
                          <a:latin typeface="Times New Roman"/>
                          <a:ea typeface="Calibri"/>
                          <a:cs typeface="Arial"/>
                        </a:rPr>
                        <a:t> (mm)</a:t>
                      </a:r>
                      <a:endParaRPr lang="id-ID" sz="1100" dirty="0">
                        <a:effectLst/>
                        <a:latin typeface="Calibri"/>
                        <a:ea typeface="Calibri"/>
                        <a:cs typeface="Arial"/>
                      </a:endParaRPr>
                    </a:p>
                  </a:txBody>
                  <a:tcPr marL="68580" marR="68580" marT="0" marB="0"/>
                </a:tc>
                <a:tc>
                  <a:txBody>
                    <a:bodyPr/>
                    <a:lstStyle/>
                    <a:p>
                      <a:pPr algn="ctr">
                        <a:lnSpc>
                          <a:spcPct val="115000"/>
                        </a:lnSpc>
                        <a:spcAft>
                          <a:spcPts val="0"/>
                        </a:spcAft>
                      </a:pPr>
                      <a:r>
                        <a:rPr lang="en-US" sz="1200" b="1">
                          <a:effectLst/>
                          <a:latin typeface="Times New Roman"/>
                          <a:ea typeface="Calibri"/>
                          <a:cs typeface="Arial"/>
                        </a:rPr>
                        <a:t>Keterangan</a:t>
                      </a:r>
                      <a:endParaRPr lang="id-ID" sz="1100">
                        <a:effectLst/>
                        <a:latin typeface="Calibri"/>
                        <a:ea typeface="Calibri"/>
                        <a:cs typeface="Arial"/>
                      </a:endParaRPr>
                    </a:p>
                  </a:txBody>
                  <a:tcPr marL="68580" marR="68580" marT="0" marB="0"/>
                </a:tc>
              </a:tr>
              <a:tr h="252730">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d</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17</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Jarak Antar Elemen</a:t>
                      </a:r>
                      <a:endParaRPr lang="id-ID" sz="1100">
                        <a:solidFill>
                          <a:schemeClr val="tx1">
                            <a:lumMod val="10000"/>
                          </a:schemeClr>
                        </a:solidFill>
                        <a:effectLst/>
                        <a:latin typeface="Calibri"/>
                        <a:ea typeface="Calibri"/>
                        <a:cs typeface="Arial"/>
                      </a:endParaRPr>
                    </a:p>
                  </a:txBody>
                  <a:tcPr marL="68580" marR="68580" marT="0" marB="0"/>
                </a:tc>
              </a:tr>
              <a:tr h="269240">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a</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21.55</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Panjang Sisi Patch</a:t>
                      </a:r>
                      <a:endParaRPr lang="id-ID" sz="1100">
                        <a:solidFill>
                          <a:schemeClr val="tx1">
                            <a:lumMod val="10000"/>
                          </a:schemeClr>
                        </a:solidFill>
                        <a:effectLst/>
                        <a:latin typeface="Calibri"/>
                        <a:ea typeface="Calibri"/>
                        <a:cs typeface="Arial"/>
                      </a:endParaRPr>
                    </a:p>
                  </a:txBody>
                  <a:tcPr marL="68580" marR="68580" marT="0" marB="0"/>
                </a:tc>
              </a:tr>
              <a:tr h="26924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L</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10</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Panjang Saluran Pencatu 1</a:t>
                      </a:r>
                      <a:endParaRPr lang="id-ID" sz="1100">
                        <a:solidFill>
                          <a:schemeClr val="tx1">
                            <a:lumMod val="10000"/>
                          </a:schemeClr>
                        </a:solidFill>
                        <a:effectLst/>
                        <a:latin typeface="Calibri"/>
                        <a:ea typeface="Calibri"/>
                        <a:cs typeface="Arial"/>
                      </a:endParaRPr>
                    </a:p>
                  </a:txBody>
                  <a:tcPr marL="68580" marR="68580" marT="0" marB="0"/>
                </a:tc>
              </a:tr>
              <a:tr h="25273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L2</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23</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Panjang Saluran Pencatu 2</a:t>
                      </a:r>
                      <a:endParaRPr lang="id-ID" sz="1100">
                        <a:solidFill>
                          <a:schemeClr val="tx1">
                            <a:lumMod val="10000"/>
                          </a:schemeClr>
                        </a:solidFill>
                        <a:effectLst/>
                        <a:latin typeface="Calibri"/>
                        <a:ea typeface="Calibri"/>
                        <a:cs typeface="Arial"/>
                      </a:endParaRPr>
                    </a:p>
                  </a:txBody>
                  <a:tcPr marL="68580" marR="68580" marT="0" marB="0"/>
                </a:tc>
              </a:tr>
              <a:tr h="26924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Lg</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63</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Panjang Substrat</a:t>
                      </a:r>
                      <a:endParaRPr lang="id-ID" sz="1100">
                        <a:solidFill>
                          <a:schemeClr val="tx1">
                            <a:lumMod val="10000"/>
                          </a:schemeClr>
                        </a:solidFill>
                        <a:effectLst/>
                        <a:latin typeface="Calibri"/>
                        <a:ea typeface="Calibri"/>
                        <a:cs typeface="Arial"/>
                      </a:endParaRPr>
                    </a:p>
                  </a:txBody>
                  <a:tcPr marL="68580" marR="68580" marT="0" marB="0"/>
                </a:tc>
              </a:tr>
              <a:tr h="25273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W1</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a:solidFill>
                            <a:schemeClr val="tx1">
                              <a:lumMod val="10000"/>
                            </a:schemeClr>
                          </a:solidFill>
                          <a:effectLst/>
                          <a:latin typeface="Times New Roman"/>
                          <a:ea typeface="Calibri"/>
                          <a:cs typeface="Arial"/>
                        </a:rPr>
                        <a:t>3</a:t>
                      </a:r>
                      <a:endParaRPr lang="id-ID" sz="1100" dirty="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err="1">
                          <a:solidFill>
                            <a:schemeClr val="tx1">
                              <a:lumMod val="10000"/>
                            </a:schemeClr>
                          </a:solidFill>
                          <a:effectLst/>
                          <a:latin typeface="Times New Roman"/>
                          <a:ea typeface="Calibri"/>
                          <a:cs typeface="Arial"/>
                        </a:rPr>
                        <a:t>Lebar</a:t>
                      </a:r>
                      <a:r>
                        <a:rPr lang="en-US" sz="1200" dirty="0">
                          <a:solidFill>
                            <a:schemeClr val="tx1">
                              <a:lumMod val="10000"/>
                            </a:schemeClr>
                          </a:solidFill>
                          <a:effectLst/>
                          <a:latin typeface="Times New Roman"/>
                          <a:ea typeface="Calibri"/>
                          <a:cs typeface="Arial"/>
                        </a:rPr>
                        <a:t> </a:t>
                      </a:r>
                      <a:r>
                        <a:rPr lang="en-US" sz="1200" dirty="0" err="1">
                          <a:solidFill>
                            <a:schemeClr val="tx1">
                              <a:lumMod val="10000"/>
                            </a:schemeClr>
                          </a:solidFill>
                          <a:effectLst/>
                          <a:latin typeface="Times New Roman"/>
                          <a:ea typeface="Calibri"/>
                          <a:cs typeface="Arial"/>
                        </a:rPr>
                        <a:t>Saluran</a:t>
                      </a:r>
                      <a:r>
                        <a:rPr lang="en-US" sz="1200" dirty="0">
                          <a:solidFill>
                            <a:schemeClr val="tx1">
                              <a:lumMod val="10000"/>
                            </a:schemeClr>
                          </a:solidFill>
                          <a:effectLst/>
                          <a:latin typeface="Times New Roman"/>
                          <a:ea typeface="Calibri"/>
                          <a:cs typeface="Arial"/>
                        </a:rPr>
                        <a:t> </a:t>
                      </a:r>
                      <a:r>
                        <a:rPr lang="en-US" sz="1200" dirty="0" err="1">
                          <a:solidFill>
                            <a:schemeClr val="tx1">
                              <a:lumMod val="10000"/>
                            </a:schemeClr>
                          </a:solidFill>
                          <a:effectLst/>
                          <a:latin typeface="Times New Roman"/>
                          <a:ea typeface="Calibri"/>
                          <a:cs typeface="Arial"/>
                        </a:rPr>
                        <a:t>Pencatu</a:t>
                      </a:r>
                      <a:r>
                        <a:rPr lang="en-US" sz="1200" dirty="0">
                          <a:solidFill>
                            <a:schemeClr val="tx1">
                              <a:lumMod val="10000"/>
                            </a:schemeClr>
                          </a:solidFill>
                          <a:effectLst/>
                          <a:latin typeface="Times New Roman"/>
                          <a:ea typeface="Calibri"/>
                          <a:cs typeface="Arial"/>
                        </a:rPr>
                        <a:t> 1</a:t>
                      </a:r>
                      <a:endParaRPr lang="id-ID" sz="1100" dirty="0">
                        <a:solidFill>
                          <a:schemeClr val="tx1">
                            <a:lumMod val="10000"/>
                          </a:schemeClr>
                        </a:solidFill>
                        <a:effectLst/>
                        <a:latin typeface="Calibri"/>
                        <a:ea typeface="Calibri"/>
                        <a:cs typeface="Arial"/>
                      </a:endParaRPr>
                    </a:p>
                  </a:txBody>
                  <a:tcPr marL="68580" marR="68580" marT="0" marB="0"/>
                </a:tc>
              </a:tr>
              <a:tr h="26924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W2</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2</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err="1">
                          <a:solidFill>
                            <a:schemeClr val="tx1">
                              <a:lumMod val="10000"/>
                            </a:schemeClr>
                          </a:solidFill>
                          <a:effectLst/>
                          <a:latin typeface="Times New Roman"/>
                          <a:ea typeface="Calibri"/>
                          <a:cs typeface="Arial"/>
                        </a:rPr>
                        <a:t>Lebar</a:t>
                      </a:r>
                      <a:r>
                        <a:rPr lang="en-US" sz="1200" dirty="0">
                          <a:solidFill>
                            <a:schemeClr val="tx1">
                              <a:lumMod val="10000"/>
                            </a:schemeClr>
                          </a:solidFill>
                          <a:effectLst/>
                          <a:latin typeface="Times New Roman"/>
                          <a:ea typeface="Calibri"/>
                          <a:cs typeface="Arial"/>
                        </a:rPr>
                        <a:t> </a:t>
                      </a:r>
                      <a:r>
                        <a:rPr lang="en-US" sz="1200" dirty="0" err="1">
                          <a:solidFill>
                            <a:schemeClr val="tx1">
                              <a:lumMod val="10000"/>
                            </a:schemeClr>
                          </a:solidFill>
                          <a:effectLst/>
                          <a:latin typeface="Times New Roman"/>
                          <a:ea typeface="Calibri"/>
                          <a:cs typeface="Arial"/>
                        </a:rPr>
                        <a:t>Saluran</a:t>
                      </a:r>
                      <a:r>
                        <a:rPr lang="en-US" sz="1200" dirty="0">
                          <a:solidFill>
                            <a:schemeClr val="tx1">
                              <a:lumMod val="10000"/>
                            </a:schemeClr>
                          </a:solidFill>
                          <a:effectLst/>
                          <a:latin typeface="Times New Roman"/>
                          <a:ea typeface="Calibri"/>
                          <a:cs typeface="Arial"/>
                        </a:rPr>
                        <a:t> </a:t>
                      </a:r>
                      <a:r>
                        <a:rPr lang="en-US" sz="1200" dirty="0" err="1">
                          <a:solidFill>
                            <a:schemeClr val="tx1">
                              <a:lumMod val="10000"/>
                            </a:schemeClr>
                          </a:solidFill>
                          <a:effectLst/>
                          <a:latin typeface="Times New Roman"/>
                          <a:ea typeface="Calibri"/>
                          <a:cs typeface="Arial"/>
                        </a:rPr>
                        <a:t>Pencatu</a:t>
                      </a:r>
                      <a:r>
                        <a:rPr lang="en-US" sz="1200" dirty="0">
                          <a:solidFill>
                            <a:schemeClr val="tx1">
                              <a:lumMod val="10000"/>
                            </a:schemeClr>
                          </a:solidFill>
                          <a:effectLst/>
                          <a:latin typeface="Times New Roman"/>
                          <a:ea typeface="Calibri"/>
                          <a:cs typeface="Arial"/>
                        </a:rPr>
                        <a:t> 2</a:t>
                      </a:r>
                      <a:endParaRPr lang="id-ID" sz="1100" dirty="0">
                        <a:solidFill>
                          <a:schemeClr val="tx1">
                            <a:lumMod val="10000"/>
                          </a:schemeClr>
                        </a:solidFill>
                        <a:effectLst/>
                        <a:latin typeface="Calibri"/>
                        <a:ea typeface="Calibri"/>
                        <a:cs typeface="Arial"/>
                      </a:endParaRPr>
                    </a:p>
                  </a:txBody>
                  <a:tcPr marL="68580" marR="68580" marT="0" marB="0"/>
                </a:tc>
              </a:tr>
              <a:tr h="26924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Wg</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51</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dirty="0" err="1">
                          <a:solidFill>
                            <a:schemeClr val="tx1">
                              <a:lumMod val="10000"/>
                            </a:schemeClr>
                          </a:solidFill>
                          <a:effectLst/>
                          <a:latin typeface="Times New Roman"/>
                          <a:ea typeface="Calibri"/>
                          <a:cs typeface="Arial"/>
                        </a:rPr>
                        <a:t>Lebar</a:t>
                      </a:r>
                      <a:r>
                        <a:rPr lang="en-US" sz="1200" dirty="0">
                          <a:solidFill>
                            <a:schemeClr val="tx1">
                              <a:lumMod val="10000"/>
                            </a:schemeClr>
                          </a:solidFill>
                          <a:effectLst/>
                          <a:latin typeface="Times New Roman"/>
                          <a:ea typeface="Calibri"/>
                          <a:cs typeface="Arial"/>
                        </a:rPr>
                        <a:t> </a:t>
                      </a:r>
                      <a:r>
                        <a:rPr lang="en-US" sz="1200" dirty="0" err="1">
                          <a:solidFill>
                            <a:schemeClr val="tx1">
                              <a:lumMod val="10000"/>
                            </a:schemeClr>
                          </a:solidFill>
                          <a:effectLst/>
                          <a:latin typeface="Times New Roman"/>
                          <a:ea typeface="Calibri"/>
                          <a:cs typeface="Arial"/>
                        </a:rPr>
                        <a:t>Substrat</a:t>
                      </a:r>
                      <a:endParaRPr lang="id-ID" sz="1100" dirty="0">
                        <a:solidFill>
                          <a:schemeClr val="tx1">
                            <a:lumMod val="10000"/>
                          </a:schemeClr>
                        </a:solidFill>
                        <a:effectLst/>
                        <a:latin typeface="Calibri"/>
                        <a:ea typeface="Calibri"/>
                        <a:cs typeface="Arial"/>
                      </a:endParaRPr>
                    </a:p>
                  </a:txBody>
                  <a:tcPr marL="68580" marR="68580" marT="0" marB="0"/>
                </a:tc>
              </a:tr>
              <a:tr h="252730">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h </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lnSpc>
                          <a:spcPct val="115000"/>
                        </a:lnSpc>
                        <a:spcAft>
                          <a:spcPts val="0"/>
                        </a:spcAft>
                      </a:pPr>
                      <a:r>
                        <a:rPr lang="en-US" sz="1200">
                          <a:solidFill>
                            <a:schemeClr val="tx1">
                              <a:lumMod val="10000"/>
                            </a:schemeClr>
                          </a:solidFill>
                          <a:effectLst/>
                          <a:latin typeface="Times New Roman"/>
                          <a:ea typeface="Calibri"/>
                          <a:cs typeface="Arial"/>
                        </a:rPr>
                        <a:t>3</a:t>
                      </a:r>
                      <a:endParaRPr lang="id-ID" sz="1100">
                        <a:solidFill>
                          <a:schemeClr val="tx1">
                            <a:lumMod val="10000"/>
                          </a:schemeClr>
                        </a:solidFill>
                        <a:effectLst/>
                        <a:latin typeface="Calibri"/>
                        <a:ea typeface="Calibri"/>
                        <a:cs typeface="Arial"/>
                      </a:endParaRPr>
                    </a:p>
                  </a:txBody>
                  <a:tcPr marL="68580" marR="68580" marT="0" marB="0"/>
                </a:tc>
                <a:tc>
                  <a:txBody>
                    <a:bodyPr/>
                    <a:lstStyle/>
                    <a:p>
                      <a:pPr algn="ctr">
                        <a:spcAft>
                          <a:spcPts val="0"/>
                        </a:spcAft>
                        <a:tabLst>
                          <a:tab pos="2865755" algn="ctr"/>
                          <a:tab pos="5731510" algn="r"/>
                          <a:tab pos="457200" algn="l"/>
                        </a:tabLst>
                      </a:pPr>
                      <a:r>
                        <a:rPr lang="en-US" sz="1200" dirty="0">
                          <a:solidFill>
                            <a:schemeClr val="tx1">
                              <a:lumMod val="10000"/>
                            </a:schemeClr>
                          </a:solidFill>
                          <a:effectLst/>
                          <a:latin typeface="Times New Roman"/>
                          <a:ea typeface="Calibri"/>
                          <a:cs typeface="Arial"/>
                        </a:rPr>
                        <a:t>K</a:t>
                      </a:r>
                      <a:r>
                        <a:rPr lang="id-ID" sz="1200" dirty="0">
                          <a:solidFill>
                            <a:schemeClr val="tx1">
                              <a:lumMod val="10000"/>
                            </a:schemeClr>
                          </a:solidFill>
                          <a:effectLst/>
                          <a:latin typeface="Times New Roman"/>
                          <a:ea typeface="Calibri"/>
                          <a:cs typeface="Arial"/>
                        </a:rPr>
                        <a:t>.</a:t>
                      </a:r>
                      <a:r>
                        <a:rPr lang="en-US" sz="1200" dirty="0" err="1">
                          <a:solidFill>
                            <a:schemeClr val="tx1">
                              <a:lumMod val="10000"/>
                            </a:schemeClr>
                          </a:solidFill>
                          <a:effectLst/>
                          <a:latin typeface="Times New Roman"/>
                          <a:ea typeface="Calibri"/>
                          <a:cs typeface="Arial"/>
                        </a:rPr>
                        <a:t>etebalan</a:t>
                      </a:r>
                      <a:r>
                        <a:rPr lang="en-US" sz="1200" dirty="0">
                          <a:solidFill>
                            <a:schemeClr val="tx1">
                              <a:lumMod val="10000"/>
                            </a:schemeClr>
                          </a:solidFill>
                          <a:effectLst/>
                          <a:latin typeface="Times New Roman"/>
                          <a:ea typeface="Calibri"/>
                          <a:cs typeface="Arial"/>
                        </a:rPr>
                        <a:t> </a:t>
                      </a:r>
                      <a:r>
                        <a:rPr lang="en-US" sz="1200" dirty="0" err="1">
                          <a:solidFill>
                            <a:schemeClr val="tx1">
                              <a:lumMod val="10000"/>
                            </a:schemeClr>
                          </a:solidFill>
                          <a:effectLst/>
                          <a:latin typeface="Times New Roman"/>
                          <a:ea typeface="Calibri"/>
                          <a:cs typeface="Arial"/>
                        </a:rPr>
                        <a:t>Substrat</a:t>
                      </a:r>
                      <a:endParaRPr lang="id-ID" sz="1100" dirty="0">
                        <a:solidFill>
                          <a:schemeClr val="tx1">
                            <a:lumMod val="10000"/>
                          </a:schemeClr>
                        </a:solidFill>
                        <a:effectLst/>
                        <a:latin typeface="Calibri"/>
                        <a:ea typeface="Calibri"/>
                        <a:cs typeface="Arial"/>
                      </a:endParaRPr>
                    </a:p>
                  </a:txBody>
                  <a:tcPr marL="68580" marR="68580" marT="0" marB="0"/>
                </a:tc>
              </a:tr>
            </a:tbl>
          </a:graphicData>
        </a:graphic>
      </p:graphicFrame>
    </p:spTree>
    <p:extLst>
      <p:ext uri="{BB962C8B-B14F-4D97-AF65-F5344CB8AC3E}">
        <p14:creationId xmlns:p14="http://schemas.microsoft.com/office/powerpoint/2010/main" val="39104162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0"/>
            <a:ext cx="5917200" cy="697500"/>
          </a:xfrm>
        </p:spPr>
        <p:txBody>
          <a:bodyPr/>
          <a:lstStyle/>
          <a:p>
            <a:r>
              <a:rPr lang="id-ID" dirty="0" smtClean="0"/>
              <a:t>Hasil pada simulasi</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p:nvPr/>
        </p:nvPicPr>
        <p:blipFill>
          <a:blip r:embed="rId2"/>
          <a:stretch>
            <a:fillRect/>
          </a:stretch>
        </p:blipFill>
        <p:spPr>
          <a:xfrm>
            <a:off x="179513" y="699542"/>
            <a:ext cx="3240360" cy="1944216"/>
          </a:xfrm>
          <a:prstGeom prst="rect">
            <a:avLst/>
          </a:prstGeom>
        </p:spPr>
      </p:pic>
      <p:sp>
        <p:nvSpPr>
          <p:cNvPr id="6" name="Rectangle 5"/>
          <p:cNvSpPr/>
          <p:nvPr/>
        </p:nvSpPr>
        <p:spPr>
          <a:xfrm>
            <a:off x="3419873" y="700025"/>
            <a:ext cx="3167855" cy="338554"/>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600" dirty="0" err="1">
                <a:latin typeface="Times New Roman" panose="02020603050405020304" pitchFamily="18" charset="0"/>
                <a:cs typeface="Times New Roman" panose="02020603050405020304" pitchFamily="18" charset="0"/>
              </a:rPr>
              <a:t>Nilai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dar</a:t>
            </a:r>
            <a:r>
              <a:rPr lang="en-US" sz="1600" dirty="0">
                <a:latin typeface="Times New Roman" panose="02020603050405020304" pitchFamily="18" charset="0"/>
                <a:cs typeface="Times New Roman" panose="02020603050405020304" pitchFamily="18" charset="0"/>
              </a:rPr>
              <a:t> S-Parameter (Return Loss)</a:t>
            </a:r>
            <a:endParaRPr lang="id-ID" sz="16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3"/>
          <a:stretch>
            <a:fillRect/>
          </a:stretch>
        </p:blipFill>
        <p:spPr>
          <a:xfrm>
            <a:off x="2516853" y="2710709"/>
            <a:ext cx="4089891" cy="2404035"/>
          </a:xfrm>
          <a:prstGeom prst="rect">
            <a:avLst/>
          </a:prstGeom>
        </p:spPr>
      </p:pic>
      <p:sp>
        <p:nvSpPr>
          <p:cNvPr id="8" name="Rectangle 7"/>
          <p:cNvSpPr/>
          <p:nvPr/>
        </p:nvSpPr>
        <p:spPr>
          <a:xfrm>
            <a:off x="905514" y="2735189"/>
            <a:ext cx="1611339" cy="338554"/>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id-ID" sz="1600" dirty="0">
                <a:latin typeface="Times New Roman" panose="02020603050405020304" pitchFamily="18" charset="0"/>
                <a:cs typeface="Times New Roman" panose="02020603050405020304" pitchFamily="18" charset="0"/>
              </a:rPr>
              <a:t>Nilai dari VSWR</a:t>
            </a:r>
          </a:p>
        </p:txBody>
      </p:sp>
    </p:spTree>
    <p:extLst>
      <p:ext uri="{BB962C8B-B14F-4D97-AF65-F5344CB8AC3E}">
        <p14:creationId xmlns:p14="http://schemas.microsoft.com/office/powerpoint/2010/main" val="1707715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sp>
        <p:nvSpPr>
          <p:cNvPr id="2" name="Title 1"/>
          <p:cNvSpPr>
            <a:spLocks noGrp="1"/>
          </p:cNvSpPr>
          <p:nvPr>
            <p:ph type="title" idx="4294967295"/>
          </p:nvPr>
        </p:nvSpPr>
        <p:spPr>
          <a:xfrm>
            <a:off x="0" y="20638"/>
            <a:ext cx="5916613" cy="696912"/>
          </a:xfrm>
        </p:spPr>
        <p:txBody>
          <a:bodyPr/>
          <a:lstStyle/>
          <a:p>
            <a:r>
              <a:rPr lang="id-ID" dirty="0" smtClean="0"/>
              <a:t>Hasil setelah optimasi</a:t>
            </a:r>
            <a:endParaRPr lang="id-ID" dirty="0"/>
          </a:p>
        </p:txBody>
      </p:sp>
      <p:sp>
        <p:nvSpPr>
          <p:cNvPr id="6" name="Rectangle 5"/>
          <p:cNvSpPr/>
          <p:nvPr/>
        </p:nvSpPr>
        <p:spPr>
          <a:xfrm>
            <a:off x="4427984" y="843559"/>
            <a:ext cx="3110147"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err="1"/>
              <a:t>Hasil</a:t>
            </a:r>
            <a:r>
              <a:rPr lang="en-US" dirty="0"/>
              <a:t> S-Parameter </a:t>
            </a:r>
            <a:r>
              <a:rPr lang="en-US" dirty="0" err="1"/>
              <a:t>Optimasi</a:t>
            </a:r>
            <a:r>
              <a:rPr lang="en-US" dirty="0"/>
              <a:t> </a:t>
            </a:r>
            <a:r>
              <a:rPr lang="en-US" dirty="0" err="1"/>
              <a:t>Terakhir</a:t>
            </a:r>
            <a:endParaRPr lang="id-ID" dirty="0"/>
          </a:p>
        </p:txBody>
      </p:sp>
      <p:sp>
        <p:nvSpPr>
          <p:cNvPr id="7" name="Rectangle 6"/>
          <p:cNvSpPr/>
          <p:nvPr/>
        </p:nvSpPr>
        <p:spPr>
          <a:xfrm>
            <a:off x="0" y="3028278"/>
            <a:ext cx="2635658"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err="1"/>
              <a:t>Hasil</a:t>
            </a:r>
            <a:r>
              <a:rPr lang="en-US" dirty="0"/>
              <a:t> </a:t>
            </a:r>
            <a:r>
              <a:rPr lang="en-US" dirty="0" err="1"/>
              <a:t>VSWR</a:t>
            </a:r>
            <a:r>
              <a:rPr lang="en-US" dirty="0"/>
              <a:t> </a:t>
            </a:r>
            <a:r>
              <a:rPr lang="en-US" dirty="0" err="1"/>
              <a:t>Optimasi</a:t>
            </a:r>
            <a:r>
              <a:rPr lang="en-US" dirty="0"/>
              <a:t> </a:t>
            </a:r>
            <a:r>
              <a:rPr lang="en-US" dirty="0" err="1"/>
              <a:t>Terakhir</a:t>
            </a:r>
            <a:endParaRPr lang="id-ID" dirty="0"/>
          </a:p>
        </p:txBody>
      </p:sp>
      <p:pic>
        <p:nvPicPr>
          <p:cNvPr id="8" name="Picture 7"/>
          <p:cNvPicPr/>
          <p:nvPr/>
        </p:nvPicPr>
        <p:blipFill>
          <a:blip r:embed="rId2"/>
          <a:stretch>
            <a:fillRect/>
          </a:stretch>
        </p:blipFill>
        <p:spPr>
          <a:xfrm>
            <a:off x="25030" y="772056"/>
            <a:ext cx="4402953" cy="1943710"/>
          </a:xfrm>
          <a:prstGeom prst="rect">
            <a:avLst/>
          </a:prstGeom>
        </p:spPr>
      </p:pic>
      <p:pic>
        <p:nvPicPr>
          <p:cNvPr id="9" name="Picture 8"/>
          <p:cNvPicPr/>
          <p:nvPr/>
        </p:nvPicPr>
        <p:blipFill>
          <a:blip r:embed="rId3"/>
          <a:stretch>
            <a:fillRect/>
          </a:stretch>
        </p:blipFill>
        <p:spPr>
          <a:xfrm>
            <a:off x="2627784" y="2849413"/>
            <a:ext cx="5240943" cy="2242617"/>
          </a:xfrm>
          <a:prstGeom prst="rect">
            <a:avLst/>
          </a:prstGeom>
        </p:spPr>
      </p:pic>
    </p:spTree>
    <p:extLst>
      <p:ext uri="{BB962C8B-B14F-4D97-AF65-F5344CB8AC3E}">
        <p14:creationId xmlns:p14="http://schemas.microsoft.com/office/powerpoint/2010/main" val="1985463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000" y="-164554"/>
            <a:ext cx="5917200" cy="697500"/>
          </a:xfrm>
        </p:spPr>
        <p:txBody>
          <a:bodyPr/>
          <a:lstStyle/>
          <a:p>
            <a:r>
              <a:rPr lang="id-ID" dirty="0" smtClean="0"/>
              <a:t>Hasil Directivity</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4" name="Picture 3"/>
          <p:cNvPicPr/>
          <p:nvPr/>
        </p:nvPicPr>
        <p:blipFill>
          <a:blip r:embed="rId2"/>
          <a:stretch>
            <a:fillRect/>
          </a:stretch>
        </p:blipFill>
        <p:spPr>
          <a:xfrm>
            <a:off x="2987824" y="3075806"/>
            <a:ext cx="5731510" cy="1895475"/>
          </a:xfrm>
          <a:prstGeom prst="rect">
            <a:avLst/>
          </a:prstGeom>
        </p:spPr>
      </p:pic>
      <p:sp>
        <p:nvSpPr>
          <p:cNvPr id="5" name="Rectangle 4"/>
          <p:cNvSpPr/>
          <p:nvPr/>
        </p:nvSpPr>
        <p:spPr>
          <a:xfrm>
            <a:off x="323528" y="3075806"/>
            <a:ext cx="2702984"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err="1"/>
              <a:t>Hasil</a:t>
            </a:r>
            <a:r>
              <a:rPr lang="en-US" dirty="0"/>
              <a:t> </a:t>
            </a:r>
            <a:r>
              <a:rPr lang="id-ID" dirty="0" smtClean="0"/>
              <a:t>Setelah </a:t>
            </a:r>
            <a:r>
              <a:rPr lang="en-US" dirty="0" err="1" smtClean="0"/>
              <a:t>Optimasi</a:t>
            </a:r>
            <a:r>
              <a:rPr lang="en-US" dirty="0" smtClean="0"/>
              <a:t> </a:t>
            </a:r>
            <a:r>
              <a:rPr lang="en-US" dirty="0" err="1"/>
              <a:t>Terakhir</a:t>
            </a:r>
            <a:endParaRPr lang="id-ID" dirty="0"/>
          </a:p>
        </p:txBody>
      </p:sp>
      <p:sp>
        <p:nvSpPr>
          <p:cNvPr id="6" name="Rectangle 5"/>
          <p:cNvSpPr/>
          <p:nvPr/>
        </p:nvSpPr>
        <p:spPr>
          <a:xfrm>
            <a:off x="5822342" y="483518"/>
            <a:ext cx="2097049"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err="1"/>
              <a:t>Hasil</a:t>
            </a:r>
            <a:r>
              <a:rPr lang="en-US" dirty="0"/>
              <a:t> </a:t>
            </a:r>
            <a:r>
              <a:rPr lang="id-ID" dirty="0" smtClean="0"/>
              <a:t>Sebelum Optimasi</a:t>
            </a:r>
            <a:endParaRPr lang="id-ID" dirty="0"/>
          </a:p>
        </p:txBody>
      </p:sp>
      <p:pic>
        <p:nvPicPr>
          <p:cNvPr id="7" name="Picture 6"/>
          <p:cNvPicPr/>
          <p:nvPr/>
        </p:nvPicPr>
        <p:blipFill rotWithShape="1">
          <a:blip r:embed="rId3"/>
          <a:srcRect l="12347" t="17266" b="30448"/>
          <a:stretch/>
        </p:blipFill>
        <p:spPr bwMode="auto">
          <a:xfrm>
            <a:off x="323528" y="483518"/>
            <a:ext cx="5547995" cy="24961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5459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95536" y="-164554"/>
            <a:ext cx="5343600" cy="819900"/>
          </a:xfrm>
        </p:spPr>
        <p:txBody>
          <a:bodyPr/>
          <a:lstStyle/>
          <a:p>
            <a:pPr marL="25400" indent="0">
              <a:buNone/>
            </a:pPr>
            <a:r>
              <a:rPr lang="id-ID" i="0" dirty="0" smtClean="0">
                <a:solidFill>
                  <a:schemeClr val="bg2"/>
                </a:solidFill>
              </a:rPr>
              <a:t>Hasil Polaradiasi</a:t>
            </a:r>
            <a:endParaRPr lang="id-ID" i="0" dirty="0">
              <a:solidFill>
                <a:schemeClr val="bg2"/>
              </a:solidFill>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59</a:t>
            </a:fld>
            <a:endParaRPr lang="en"/>
          </a:p>
        </p:txBody>
      </p:sp>
      <p:pic>
        <p:nvPicPr>
          <p:cNvPr id="4" name="Picture 3"/>
          <p:cNvPicPr/>
          <p:nvPr/>
        </p:nvPicPr>
        <p:blipFill rotWithShape="1">
          <a:blip r:embed="rId2"/>
          <a:srcRect l="12348" t="17265" b="30685"/>
          <a:stretch/>
        </p:blipFill>
        <p:spPr bwMode="auto">
          <a:xfrm>
            <a:off x="395536" y="627534"/>
            <a:ext cx="5400600" cy="2232248"/>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9827" t="24299" b="38818"/>
          <a:stretch/>
        </p:blipFill>
        <p:spPr>
          <a:xfrm>
            <a:off x="3275856" y="2931790"/>
            <a:ext cx="5256584" cy="2088232"/>
          </a:xfrm>
          <a:prstGeom prst="rect">
            <a:avLst/>
          </a:prstGeom>
        </p:spPr>
      </p:pic>
      <p:sp>
        <p:nvSpPr>
          <p:cNvPr id="6" name="Rectangle 5"/>
          <p:cNvSpPr/>
          <p:nvPr/>
        </p:nvSpPr>
        <p:spPr>
          <a:xfrm>
            <a:off x="572872" y="2931790"/>
            <a:ext cx="2702984"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err="1"/>
              <a:t>Hasil</a:t>
            </a:r>
            <a:r>
              <a:rPr lang="en-US" dirty="0"/>
              <a:t> </a:t>
            </a:r>
            <a:r>
              <a:rPr lang="id-ID" dirty="0" smtClean="0"/>
              <a:t>Setelah </a:t>
            </a:r>
            <a:r>
              <a:rPr lang="en-US" dirty="0" err="1" smtClean="0"/>
              <a:t>Optimasi</a:t>
            </a:r>
            <a:r>
              <a:rPr lang="en-US" dirty="0" smtClean="0"/>
              <a:t> </a:t>
            </a:r>
            <a:r>
              <a:rPr lang="en-US" dirty="0" err="1"/>
              <a:t>Terakhir</a:t>
            </a:r>
            <a:endParaRPr lang="id-ID" dirty="0"/>
          </a:p>
        </p:txBody>
      </p:sp>
      <p:sp>
        <p:nvSpPr>
          <p:cNvPr id="7" name="Rectangle 6"/>
          <p:cNvSpPr/>
          <p:nvPr/>
        </p:nvSpPr>
        <p:spPr>
          <a:xfrm>
            <a:off x="5787319" y="627534"/>
            <a:ext cx="2097049"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err="1"/>
              <a:t>Hasil</a:t>
            </a:r>
            <a:r>
              <a:rPr lang="en-US" dirty="0"/>
              <a:t> </a:t>
            </a:r>
            <a:r>
              <a:rPr lang="id-ID" dirty="0" smtClean="0"/>
              <a:t>Sebelum Optimasi</a:t>
            </a:r>
            <a:endParaRPr lang="id-ID" dirty="0"/>
          </a:p>
        </p:txBody>
      </p:sp>
    </p:spTree>
    <p:extLst>
      <p:ext uri="{BB962C8B-B14F-4D97-AF65-F5344CB8AC3E}">
        <p14:creationId xmlns:p14="http://schemas.microsoft.com/office/powerpoint/2010/main" val="3663181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469" y="627534"/>
            <a:ext cx="6641368" cy="4136394"/>
          </a:xfrm>
        </p:spPr>
        <p:txBody>
          <a:bodyPr/>
          <a:lstStyle/>
          <a:p>
            <a:pPr marL="25400" indent="0" algn="just">
              <a:buNone/>
            </a:pPr>
            <a:r>
              <a:rPr lang="id-ID" sz="1500" i="0" dirty="0">
                <a:latin typeface="Times New Roman" panose="02020603050405020304" pitchFamily="18" charset="0"/>
                <a:cs typeface="Times New Roman" panose="02020603050405020304" pitchFamily="18" charset="0"/>
              </a:rPr>
              <a:t>Teknologi komunikasi nirkabel yang berkembang pesat dan kebutuhan komunikasi antar komputer dengan medium gelombang mikro yang semakin luas menjadikan bertambahnya popularitas sistem nirkabel untuk pengembangan antena</a:t>
            </a:r>
            <a:r>
              <a:rPr lang="id-ID" sz="1500" i="0" dirty="0" smtClean="0">
                <a:latin typeface="Times New Roman" panose="02020603050405020304" pitchFamily="18" charset="0"/>
                <a:cs typeface="Times New Roman" panose="02020603050405020304" pitchFamily="18" charset="0"/>
              </a:rPr>
              <a:t>.</a:t>
            </a:r>
          </a:p>
          <a:p>
            <a:pPr marL="25400" indent="0" algn="just">
              <a:buNone/>
            </a:pPr>
            <a:r>
              <a:rPr lang="id-ID" sz="1500" i="0" dirty="0">
                <a:latin typeface="Times New Roman" panose="02020603050405020304" pitchFamily="18" charset="0"/>
                <a:cs typeface="Times New Roman" panose="02020603050405020304" pitchFamily="18" charset="0"/>
              </a:rPr>
              <a:t>Antena mikrostrip banyak digunakan pada peralatan telekomunikasi modern seperti Wi-Fi, WIMAX, RFID dan lain-lain karena bentuknya yang kecil dan harga pabrikasi yang murah. Dengan adanya antena mikrostrip akan sangat membantu dalam pengembangan komunikasi nirkabel, karena bahannya yang sederhana, bentuk dan ukuran dimensi antenanya lebih kecil, harga produksinya lebih murah dan mampu memberikan unjuk kerja yang cukup baik. Namun walaupun memiliki banyak kelebihan, antena mikrostrip juga memiliki kekurangan seperti gain yang rendah dan bandwidth yang sempit.</a:t>
            </a:r>
          </a:p>
          <a:p>
            <a:pPr marL="25400" indent="0" algn="just">
              <a:buNone/>
            </a:pPr>
            <a:r>
              <a:rPr lang="id-ID" sz="1500" i="0" dirty="0">
                <a:latin typeface="Times New Roman" panose="02020603050405020304" pitchFamily="18" charset="0"/>
                <a:cs typeface="Times New Roman" panose="02020603050405020304" pitchFamily="18" charset="0"/>
              </a:rPr>
              <a:t>Salah satu bentuk patch antena mikrostrip adalah segitiga. Bentuk segitiga ini terbagi berdasarkan besar ketiga sudutnya yaitu segitiga sama sisi, segitiga siku-siku dan segitiga sama kaki. </a:t>
            </a:r>
            <a:endParaRPr lang="id-ID" sz="1500" i="0" dirty="0" smtClean="0">
              <a:latin typeface="Times New Roman" panose="02020603050405020304" pitchFamily="18" charset="0"/>
              <a:cs typeface="Times New Roman" panose="02020603050405020304" pitchFamily="18" charset="0"/>
            </a:endParaRPr>
          </a:p>
          <a:p>
            <a:pPr marL="25400" indent="0" algn="just">
              <a:buNone/>
            </a:pPr>
            <a:r>
              <a:rPr lang="id-ID" sz="1500" i="0" dirty="0">
                <a:latin typeface="Times New Roman" panose="02020603050405020304" pitchFamily="18" charset="0"/>
                <a:cs typeface="Times New Roman" panose="02020603050405020304" pitchFamily="18" charset="0"/>
              </a:rPr>
              <a:t>Pada Tugas kali ini, Kami membahas tentang bagaimana merancang Antena Mikrostrip Patch Segitiga dengan teknik mikrostrip array secara simulasi yang bekerja pada frekuensi 3,6 GHz agar dapat digunakan pada aplikasi Wifi. Adapun parameter-parameter utama yang akan dianalisis yaitu Voltage Standing Wave Ratio (VSWR), return loss, bandwidth, gain dan pola radiasi</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dirty="0"/>
          </a:p>
        </p:txBody>
      </p:sp>
      <p:sp>
        <p:nvSpPr>
          <p:cNvPr id="4" name="Rectangle 3"/>
          <p:cNvSpPr/>
          <p:nvPr/>
        </p:nvSpPr>
        <p:spPr>
          <a:xfrm>
            <a:off x="1619672" y="83408"/>
            <a:ext cx="3600400" cy="400110"/>
          </a:xfrm>
          <a:prstGeom prst="rect">
            <a:avLst/>
          </a:prstGeom>
        </p:spPr>
        <p:txBody>
          <a:bodyPr wrap="square">
            <a:spAutoFit/>
          </a:bodyPr>
          <a:lstStyle/>
          <a:p>
            <a:r>
              <a:rPr lang="id-ID" sz="2000" b="1" dirty="0" smtClean="0">
                <a:solidFill>
                  <a:schemeClr val="accent4">
                    <a:lumMod val="75000"/>
                  </a:schemeClr>
                </a:solidFill>
                <a:latin typeface="Times New Roman" panose="02020603050405020304" pitchFamily="18" charset="0"/>
                <a:cs typeface="Times New Roman" panose="02020603050405020304" pitchFamily="18" charset="0"/>
              </a:rPr>
              <a:t>1.1 LATAR BELAKANG</a:t>
            </a:r>
            <a:endParaRPr lang="id-ID" sz="2000" b="1"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5078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BAB V</a:t>
            </a:r>
            <a:br>
              <a:rPr lang="id-ID" dirty="0" smtClean="0"/>
            </a:br>
            <a:r>
              <a:rPr lang="id-ID" dirty="0" smtClean="0"/>
              <a:t>PENGOLAHAN DESAIN ANTENA</a:t>
            </a:r>
            <a:endParaRPr lang="id-ID" dirty="0"/>
          </a:p>
        </p:txBody>
      </p:sp>
    </p:spTree>
    <p:extLst>
      <p:ext uri="{BB962C8B-B14F-4D97-AF65-F5344CB8AC3E}">
        <p14:creationId xmlns:p14="http://schemas.microsoft.com/office/powerpoint/2010/main" val="701111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95536" y="-92546"/>
            <a:ext cx="6696744" cy="819900"/>
          </a:xfrm>
        </p:spPr>
        <p:txBody>
          <a:bodyPr/>
          <a:lstStyle/>
          <a:p>
            <a:pPr marL="25400" indent="0">
              <a:buNone/>
            </a:pPr>
            <a:r>
              <a:rPr lang="id-ID" sz="1800" b="1" i="0" dirty="0">
                <a:solidFill>
                  <a:schemeClr val="bg2"/>
                </a:solidFill>
                <a:latin typeface="Times New Roman" panose="02020603050405020304" pitchFamily="18" charset="0"/>
                <a:cs typeface="Times New Roman" panose="02020603050405020304" pitchFamily="18" charset="0"/>
              </a:rPr>
              <a:t>Tahapan Memindahkan Data Return Loss dan VSWR dari CST ke Excel</a:t>
            </a:r>
            <a:endParaRPr lang="id-ID" sz="1800" i="0" dirty="0">
              <a:solidFill>
                <a:schemeClr val="bg2"/>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61</a:t>
            </a:fld>
            <a:endParaRPr lang="en"/>
          </a:p>
        </p:txBody>
      </p:sp>
      <p:sp>
        <p:nvSpPr>
          <p:cNvPr id="4" name="Rectangle 3"/>
          <p:cNvSpPr/>
          <p:nvPr/>
        </p:nvSpPr>
        <p:spPr>
          <a:xfrm>
            <a:off x="-4936" y="699542"/>
            <a:ext cx="7159154" cy="5663089"/>
          </a:xfrm>
          <a:prstGeom prst="rect">
            <a:avLst/>
          </a:prstGeom>
        </p:spPr>
        <p:txBody>
          <a:bodyPr wrap="square">
            <a:spAutoFit/>
          </a:bodyPr>
          <a:lstStyle/>
          <a:p>
            <a:pPr marL="342900" indent="-342900">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Menampilkan </a:t>
            </a:r>
            <a:r>
              <a:rPr lang="id-ID" sz="1600" dirty="0">
                <a:solidFill>
                  <a:schemeClr val="tx1"/>
                </a:solidFill>
                <a:latin typeface="Times New Roman" panose="02020603050405020304" pitchFamily="18" charset="0"/>
                <a:cs typeface="Times New Roman" panose="02020603050405020304" pitchFamily="18" charset="0"/>
              </a:rPr>
              <a:t>Grafik S-Parameter pada CST seperti langkah yang sudah dijelaskan sebelumnya, lalu memilih </a:t>
            </a:r>
            <a:r>
              <a:rPr lang="id-ID" sz="1600" dirty="0" smtClean="0">
                <a:solidFill>
                  <a:schemeClr val="tx1"/>
                </a:solidFill>
                <a:latin typeface="Times New Roman" panose="02020603050405020304" pitchFamily="18" charset="0"/>
                <a:cs typeface="Times New Roman" panose="02020603050405020304" pitchFamily="18" charset="0"/>
              </a:rPr>
              <a:t>Post-Processing</a:t>
            </a:r>
          </a:p>
          <a:p>
            <a:pPr marL="342900" indent="-342900">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Klik </a:t>
            </a:r>
            <a:r>
              <a:rPr lang="id-ID" sz="1600" dirty="0">
                <a:solidFill>
                  <a:schemeClr val="tx1"/>
                </a:solidFill>
                <a:latin typeface="Times New Roman" panose="02020603050405020304" pitchFamily="18" charset="0"/>
                <a:cs typeface="Times New Roman" panose="02020603050405020304" pitchFamily="18" charset="0"/>
              </a:rPr>
              <a:t>Import/Export, kemudian pilih Plot Data (ASCII</a:t>
            </a:r>
            <a:r>
              <a:rPr lang="id-ID" sz="1600" dirty="0" smtClean="0">
                <a:solidFill>
                  <a:schemeClr val="tx1"/>
                </a:solidFill>
                <a:latin typeface="Times New Roman" panose="02020603050405020304" pitchFamily="18" charset="0"/>
                <a:cs typeface="Times New Roman" panose="02020603050405020304" pitchFamily="18" charset="0"/>
              </a:rPr>
              <a:t>)</a:t>
            </a:r>
          </a:p>
          <a:p>
            <a:pPr marL="342900" indent="-342900">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Simpan </a:t>
            </a:r>
            <a:r>
              <a:rPr lang="id-ID" sz="1600" dirty="0">
                <a:solidFill>
                  <a:schemeClr val="tx1"/>
                </a:solidFill>
                <a:latin typeface="Times New Roman" panose="02020603050405020304" pitchFamily="18" charset="0"/>
                <a:cs typeface="Times New Roman" panose="02020603050405020304" pitchFamily="18" charset="0"/>
              </a:rPr>
              <a:t>file lalu isi nama dan simpan di lokasi penyimpanan yang diinginkan, kemudian klik </a:t>
            </a:r>
            <a:r>
              <a:rPr lang="id-ID" sz="1600" dirty="0" smtClean="0">
                <a:solidFill>
                  <a:schemeClr val="tx1"/>
                </a:solidFill>
                <a:latin typeface="Times New Roman" panose="02020603050405020304" pitchFamily="18" charset="0"/>
                <a:cs typeface="Times New Roman" panose="02020603050405020304" pitchFamily="18" charset="0"/>
              </a:rPr>
              <a:t>Save</a:t>
            </a:r>
          </a:p>
          <a:p>
            <a:pPr marL="342900" indent="-342900">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Menampilkan </a:t>
            </a:r>
            <a:r>
              <a:rPr lang="id-ID" sz="1600" dirty="0">
                <a:solidFill>
                  <a:schemeClr val="tx1"/>
                </a:solidFill>
                <a:latin typeface="Times New Roman" panose="02020603050405020304" pitchFamily="18" charset="0"/>
                <a:cs typeface="Times New Roman" panose="02020603050405020304" pitchFamily="18" charset="0"/>
              </a:rPr>
              <a:t>Grafik VSWR seperti langkah yang sudah dijelaskan sebelumnya, lalu memilih toolbar Post-Processing"Import/Export"Plot Data (ASCII</a:t>
            </a:r>
            <a:r>
              <a:rPr lang="id-ID" sz="1600" dirty="0" smtClean="0">
                <a:solidFill>
                  <a:schemeClr val="tx1"/>
                </a:solidFill>
                <a:latin typeface="Times New Roman" panose="02020603050405020304" pitchFamily="18" charset="0"/>
                <a:cs typeface="Times New Roman" panose="02020603050405020304" pitchFamily="18" charset="0"/>
              </a:rPr>
              <a:t>)</a:t>
            </a:r>
          </a:p>
          <a:p>
            <a:pPr marL="342900" indent="-342900">
              <a:buAutoNum type="arabicPeriod"/>
            </a:pPr>
            <a:r>
              <a:rPr lang="id-ID" sz="1600" dirty="0">
                <a:solidFill>
                  <a:schemeClr val="tx1"/>
                </a:solidFill>
                <a:latin typeface="Times New Roman" panose="02020603050405020304" pitchFamily="18" charset="0"/>
                <a:cs typeface="Times New Roman" panose="02020603050405020304" pitchFamily="18" charset="0"/>
              </a:rPr>
              <a:t>Simpan file lalu isi nama dan simpan di lokasi penyimpanan yang diinginkan, kemudian klik </a:t>
            </a:r>
            <a:r>
              <a:rPr lang="id-ID" sz="1600" dirty="0" smtClean="0">
                <a:solidFill>
                  <a:schemeClr val="tx1"/>
                </a:solidFill>
                <a:latin typeface="Times New Roman" panose="02020603050405020304" pitchFamily="18" charset="0"/>
                <a:cs typeface="Times New Roman" panose="02020603050405020304" pitchFamily="18" charset="0"/>
              </a:rPr>
              <a:t>Save</a:t>
            </a:r>
          </a:p>
          <a:p>
            <a:pPr marL="342900" indent="-342900">
              <a:buAutoNum type="arabicPeriod"/>
            </a:pPr>
            <a:r>
              <a:rPr lang="id-ID" sz="1600" dirty="0">
                <a:solidFill>
                  <a:schemeClr val="tx1"/>
                </a:solidFill>
                <a:latin typeface="Times New Roman" panose="02020603050405020304" pitchFamily="18" charset="0"/>
                <a:cs typeface="Times New Roman" panose="02020603050405020304" pitchFamily="18" charset="0"/>
              </a:rPr>
              <a:t>Menjalankan Program Excel, lalu klik Blank </a:t>
            </a:r>
            <a:r>
              <a:rPr lang="id-ID" sz="1600" dirty="0" smtClean="0">
                <a:solidFill>
                  <a:schemeClr val="tx1"/>
                </a:solidFill>
                <a:latin typeface="Times New Roman" panose="02020603050405020304" pitchFamily="18" charset="0"/>
                <a:cs typeface="Times New Roman" panose="02020603050405020304" pitchFamily="18" charset="0"/>
              </a:rPr>
              <a:t>workbook</a:t>
            </a:r>
          </a:p>
          <a:p>
            <a:pPr marL="342900" indent="-342900">
              <a:buAutoNum type="arabicPeriod"/>
            </a:pPr>
            <a:r>
              <a:rPr lang="id-ID" sz="1600" dirty="0">
                <a:solidFill>
                  <a:schemeClr val="tx1"/>
                </a:solidFill>
                <a:latin typeface="Times New Roman" panose="02020603050405020304" pitchFamily="18" charset="0"/>
                <a:cs typeface="Times New Roman" panose="02020603050405020304" pitchFamily="18" charset="0"/>
              </a:rPr>
              <a:t>Klik Data pada toolbar, kemudian klik From </a:t>
            </a:r>
            <a:r>
              <a:rPr lang="id-ID" sz="1600" dirty="0" smtClean="0">
                <a:solidFill>
                  <a:schemeClr val="tx1"/>
                </a:solidFill>
                <a:latin typeface="Times New Roman" panose="02020603050405020304" pitchFamily="18" charset="0"/>
                <a:cs typeface="Times New Roman" panose="02020603050405020304" pitchFamily="18" charset="0"/>
              </a:rPr>
              <a:t>Text</a:t>
            </a:r>
          </a:p>
          <a:p>
            <a:pPr marL="342900" indent="-342900">
              <a:buAutoNum type="arabicPeriod"/>
            </a:pPr>
            <a:r>
              <a:rPr lang="id-ID" sz="1600" dirty="0">
                <a:solidFill>
                  <a:schemeClr val="tx1"/>
                </a:solidFill>
                <a:latin typeface="Times New Roman" panose="02020603050405020304" pitchFamily="18" charset="0"/>
                <a:cs typeface="Times New Roman" panose="02020603050405020304" pitchFamily="18" charset="0"/>
              </a:rPr>
              <a:t>Memilih file yang akan ditampilkan, pilih Grafik S-Parameter, lalu klik </a:t>
            </a:r>
            <a:r>
              <a:rPr lang="id-ID" sz="1600" dirty="0" smtClean="0">
                <a:solidFill>
                  <a:schemeClr val="tx1"/>
                </a:solidFill>
                <a:latin typeface="Times New Roman" panose="02020603050405020304" pitchFamily="18" charset="0"/>
                <a:cs typeface="Times New Roman" panose="02020603050405020304" pitchFamily="18" charset="0"/>
              </a:rPr>
              <a:t>Import</a:t>
            </a:r>
          </a:p>
          <a:p>
            <a:pPr marL="342900" indent="-342900">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Memilih </a:t>
            </a:r>
            <a:r>
              <a:rPr lang="id-ID" sz="1600" dirty="0">
                <a:solidFill>
                  <a:schemeClr val="tx1"/>
                </a:solidFill>
                <a:latin typeface="Times New Roman" panose="02020603050405020304" pitchFamily="18" charset="0"/>
                <a:cs typeface="Times New Roman" panose="02020603050405020304" pitchFamily="18" charset="0"/>
              </a:rPr>
              <a:t>Delimited, kemudian klik </a:t>
            </a:r>
            <a:r>
              <a:rPr lang="id-ID" sz="1600" dirty="0" smtClean="0">
                <a:solidFill>
                  <a:schemeClr val="tx1"/>
                </a:solidFill>
                <a:latin typeface="Times New Roman" panose="02020603050405020304" pitchFamily="18" charset="0"/>
                <a:cs typeface="Times New Roman" panose="02020603050405020304" pitchFamily="18" charset="0"/>
              </a:rPr>
              <a:t>Next"Next"Finish"OK</a:t>
            </a:r>
          </a:p>
          <a:p>
            <a:pPr marL="342900" indent="-342900">
              <a:buFont typeface="Arial"/>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Pilih </a:t>
            </a:r>
            <a:r>
              <a:rPr lang="id-ID" sz="1600" dirty="0">
                <a:solidFill>
                  <a:schemeClr val="tx1"/>
                </a:solidFill>
                <a:latin typeface="Times New Roman" panose="02020603050405020304" pitchFamily="18" charset="0"/>
                <a:cs typeface="Times New Roman" panose="02020603050405020304" pitchFamily="18" charset="0"/>
              </a:rPr>
              <a:t>Advanced " Ubah desimal menjadi . Dan thousand menjadi , Kemudian klik </a:t>
            </a:r>
            <a:r>
              <a:rPr lang="id-ID" sz="1600" dirty="0" smtClean="0">
                <a:solidFill>
                  <a:schemeClr val="tx1"/>
                </a:solidFill>
                <a:latin typeface="Times New Roman" panose="02020603050405020304" pitchFamily="18" charset="0"/>
                <a:cs typeface="Times New Roman" panose="02020603050405020304" pitchFamily="18" charset="0"/>
              </a:rPr>
              <a:t>OK</a:t>
            </a:r>
          </a:p>
          <a:p>
            <a:pPr marL="342900" indent="-342900">
              <a:buFont typeface="Arial"/>
              <a:buAutoNum type="arabicPeriod"/>
            </a:pPr>
            <a:r>
              <a:rPr lang="id-ID" sz="1600" dirty="0" smtClean="0">
                <a:solidFill>
                  <a:schemeClr val="tx1"/>
                </a:solidFill>
                <a:latin typeface="Times New Roman" panose="02020603050405020304" pitchFamily="18" charset="0"/>
                <a:cs typeface="Times New Roman" panose="02020603050405020304" pitchFamily="18" charset="0"/>
              </a:rPr>
              <a:t>Selanjutnya </a:t>
            </a:r>
            <a:r>
              <a:rPr lang="id-ID" sz="1600" dirty="0">
                <a:solidFill>
                  <a:schemeClr val="tx1"/>
                </a:solidFill>
                <a:latin typeface="Times New Roman" panose="02020603050405020304" pitchFamily="18" charset="0"/>
                <a:cs typeface="Times New Roman" panose="02020603050405020304" pitchFamily="18" charset="0"/>
              </a:rPr>
              <a:t>memblok kolom B dan kolom C, kemudian memilih toolbar Insert"Scatter dan memilih Scatter with Smooth Line"Lalu memilih grafik yang diinginkan</a:t>
            </a:r>
          </a:p>
          <a:p>
            <a:pPr marL="342900" indent="-342900">
              <a:buAutoNum type="arabicPeriod"/>
            </a:pPr>
            <a:endParaRPr lang="id-ID" sz="1700" dirty="0" smtClean="0">
              <a:solidFill>
                <a:schemeClr val="tx1"/>
              </a:solidFill>
              <a:latin typeface="Times New Roman" panose="02020603050405020304" pitchFamily="18" charset="0"/>
              <a:cs typeface="Times New Roman" panose="02020603050405020304" pitchFamily="18" charset="0"/>
            </a:endParaRPr>
          </a:p>
          <a:p>
            <a:pPr marL="342900" indent="-342900">
              <a:buAutoNum type="arabicPeriod"/>
            </a:pPr>
            <a:endParaRPr lang="id-ID" sz="1700" dirty="0">
              <a:solidFill>
                <a:schemeClr val="tx1"/>
              </a:solidFill>
              <a:latin typeface="Times New Roman" panose="02020603050405020304" pitchFamily="18" charset="0"/>
              <a:cs typeface="Times New Roman" panose="02020603050405020304" pitchFamily="18" charset="0"/>
            </a:endParaRPr>
          </a:p>
          <a:p>
            <a:endParaRPr lang="id-ID" dirty="0" smtClean="0"/>
          </a:p>
          <a:p>
            <a:pPr marL="342900" indent="-342900">
              <a:buAutoNum type="arabicPeriod"/>
            </a:pPr>
            <a:endParaRPr lang="id-ID" dirty="0"/>
          </a:p>
        </p:txBody>
      </p:sp>
    </p:spTree>
    <p:extLst>
      <p:ext uri="{BB962C8B-B14F-4D97-AF65-F5344CB8AC3E}">
        <p14:creationId xmlns:p14="http://schemas.microsoft.com/office/powerpoint/2010/main" val="1528295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2546"/>
            <a:ext cx="5917200" cy="697500"/>
          </a:xfrm>
        </p:spPr>
        <p:txBody>
          <a:bodyPr/>
          <a:lstStyle/>
          <a:p>
            <a:r>
              <a:rPr lang="id-ID" sz="2000" dirty="0" smtClean="0"/>
              <a:t>Tampilan Grafik pada Excel</a:t>
            </a:r>
            <a:endParaRPr lang="id-ID" sz="2000"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a:p>
        </p:txBody>
      </p:sp>
      <p:pic>
        <p:nvPicPr>
          <p:cNvPr id="7" name="Picture 6"/>
          <p:cNvPicPr/>
          <p:nvPr/>
        </p:nvPicPr>
        <p:blipFill>
          <a:blip r:embed="rId2"/>
          <a:stretch>
            <a:fillRect/>
          </a:stretch>
        </p:blipFill>
        <p:spPr>
          <a:xfrm>
            <a:off x="179513" y="555527"/>
            <a:ext cx="4824536" cy="2736304"/>
          </a:xfrm>
          <a:prstGeom prst="rect">
            <a:avLst/>
          </a:prstGeom>
        </p:spPr>
      </p:pic>
      <p:pic>
        <p:nvPicPr>
          <p:cNvPr id="8" name="Picture 7"/>
          <p:cNvPicPr/>
          <p:nvPr/>
        </p:nvPicPr>
        <p:blipFill>
          <a:blip r:embed="rId3"/>
          <a:stretch>
            <a:fillRect/>
          </a:stretch>
        </p:blipFill>
        <p:spPr>
          <a:xfrm>
            <a:off x="4436368" y="2337291"/>
            <a:ext cx="4521939" cy="2763123"/>
          </a:xfrm>
          <a:prstGeom prst="rect">
            <a:avLst/>
          </a:prstGeom>
        </p:spPr>
      </p:pic>
    </p:spTree>
    <p:extLst>
      <p:ext uri="{BB962C8B-B14F-4D97-AF65-F5344CB8AC3E}">
        <p14:creationId xmlns:p14="http://schemas.microsoft.com/office/powerpoint/2010/main" val="3368310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BAB VI</a:t>
            </a:r>
            <a:br>
              <a:rPr lang="id-ID" dirty="0" smtClean="0"/>
            </a:br>
            <a:r>
              <a:rPr lang="id-ID" dirty="0" smtClean="0"/>
              <a:t>PENUTUP</a:t>
            </a:r>
            <a:endParaRPr lang="id-ID" dirty="0"/>
          </a:p>
        </p:txBody>
      </p:sp>
    </p:spTree>
    <p:extLst>
      <p:ext uri="{BB962C8B-B14F-4D97-AF65-F5344CB8AC3E}">
        <p14:creationId xmlns:p14="http://schemas.microsoft.com/office/powerpoint/2010/main" val="3621387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4" y="-164554"/>
            <a:ext cx="5917200" cy="697500"/>
          </a:xfrm>
        </p:spPr>
        <p:txBody>
          <a:bodyPr/>
          <a:lstStyle/>
          <a:p>
            <a:r>
              <a:rPr lang="id-ID" dirty="0" smtClean="0"/>
              <a:t>Analisa</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sp>
        <p:nvSpPr>
          <p:cNvPr id="4" name="Rectangle 3"/>
          <p:cNvSpPr/>
          <p:nvPr/>
        </p:nvSpPr>
        <p:spPr>
          <a:xfrm>
            <a:off x="19366" y="350745"/>
            <a:ext cx="6678488" cy="4801314"/>
          </a:xfrm>
          <a:prstGeom prst="rect">
            <a:avLst/>
          </a:prstGeom>
        </p:spPr>
        <p:txBody>
          <a:bodyPr wrap="square">
            <a:spAutoFit/>
          </a:bodyPr>
          <a:lstStyle/>
          <a:p>
            <a:pPr algn="just"/>
            <a:r>
              <a:rPr lang="id-ID" sz="1800" dirty="0">
                <a:solidFill>
                  <a:schemeClr val="tx1"/>
                </a:solidFill>
                <a:latin typeface="Times New Roman" panose="02020603050405020304" pitchFamily="18" charset="0"/>
                <a:cs typeface="Times New Roman" panose="02020603050405020304" pitchFamily="18" charset="0"/>
              </a:rPr>
              <a:t>Dalam perancangan antena ini hal yang pertama di lakukan yaitu menentukan jenis antena yang dibutuhkan serta desain bentuk antena tersebut, untuk mendukung aplikasi yang akan dibuat. Aplikasi yang akan kami terapkan adalah Wifi, oleh karena itu antena yang dibutuhkan adalah antena jenis mikrostrip, patch yang kami gunakan berbentuk rectangular array. </a:t>
            </a:r>
          </a:p>
          <a:p>
            <a:pPr algn="just"/>
            <a:r>
              <a:rPr lang="id-ID" sz="1800" dirty="0">
                <a:solidFill>
                  <a:schemeClr val="tx1"/>
                </a:solidFill>
                <a:latin typeface="Times New Roman" panose="02020603050405020304" pitchFamily="18" charset="0"/>
                <a:cs typeface="Times New Roman" panose="02020603050405020304" pitchFamily="18" charset="0"/>
              </a:rPr>
              <a:t>Selanjutnya menentukan frekuensi kerja antena tersebut sesuai dengan aplikasi yang akan diterapkan. Maka frekuensi kerja yang kami pilih adalah 3.6 GHz. Setelah menentukan frekuensi, langkah selanjutnya adalah menghitung ukuran antena dengan rumus-rumus antena mikrostrip berdasarkan bentuk rectangular array.</a:t>
            </a:r>
          </a:p>
          <a:p>
            <a:pPr algn="just"/>
            <a:r>
              <a:rPr lang="id-ID" sz="1800" dirty="0">
                <a:solidFill>
                  <a:schemeClr val="tx1"/>
                </a:solidFill>
                <a:latin typeface="Times New Roman" panose="02020603050405020304" pitchFamily="18" charset="0"/>
                <a:cs typeface="Times New Roman" panose="02020603050405020304" pitchFamily="18" charset="0"/>
              </a:rPr>
              <a:t>Selanjutnya adalah melakukan simulasi di CST berdasarkan langkah - langkah yang sudah dijelaskan diatas. Pada saat simulasi pertama, didapat VSWR dan S- Parameter yang besar yaitu VSWR = 49.005 dan S-Parameter = -0.3545. Nilai ini belum memenuhi standar parameter yang di haruskan. Maka dari itu dilakukan lah optimasi untuk mendapatkan nilai parameter antena yang sesuai. </a:t>
            </a:r>
          </a:p>
        </p:txBody>
      </p:sp>
    </p:spTree>
    <p:extLst>
      <p:ext uri="{BB962C8B-B14F-4D97-AF65-F5344CB8AC3E}">
        <p14:creationId xmlns:p14="http://schemas.microsoft.com/office/powerpoint/2010/main" val="1545088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65</a:t>
            </a:fld>
            <a:endParaRPr lang="en"/>
          </a:p>
        </p:txBody>
      </p:sp>
      <p:sp>
        <p:nvSpPr>
          <p:cNvPr id="4" name="Rectangle 3"/>
          <p:cNvSpPr/>
          <p:nvPr/>
        </p:nvSpPr>
        <p:spPr>
          <a:xfrm>
            <a:off x="-36512" y="909757"/>
            <a:ext cx="6984776" cy="3416320"/>
          </a:xfrm>
          <a:prstGeom prst="rect">
            <a:avLst/>
          </a:prstGeom>
        </p:spPr>
        <p:txBody>
          <a:bodyPr wrap="square">
            <a:spAutoFit/>
          </a:bodyPr>
          <a:lstStyle/>
          <a:p>
            <a:pPr indent="457200"/>
            <a:r>
              <a:rPr lang="id-ID" sz="1800" dirty="0">
                <a:solidFill>
                  <a:schemeClr val="tx1"/>
                </a:solidFill>
                <a:latin typeface="Times New Roman"/>
                <a:ea typeface="Calibri"/>
                <a:cs typeface="Times New Roman"/>
              </a:rPr>
              <a:t>Kami melakukan beberapa kali optimasi sampai mendapatkan nilai parameter yang diinginkan yaitu VSWR = 1.205 dan S- Parameter = -20.61 dB. Namun dari data hasil simulasi yang kami dapat, sangat sulit untuk mendapatkan nilai VSWR yang ideal, yang kami dapat adalah nilai yang mendekati ideal. Untuk nilai S- Parameter / Return loss sudah cukup bagus.</a:t>
            </a:r>
            <a:endParaRPr lang="id-ID" sz="1800" dirty="0">
              <a:solidFill>
                <a:schemeClr val="tx1"/>
              </a:solidFill>
              <a:latin typeface="Times New Roman"/>
              <a:ea typeface="Calibri"/>
            </a:endParaRPr>
          </a:p>
          <a:p>
            <a:pPr indent="457200"/>
            <a:r>
              <a:rPr lang="en-US" sz="1800" dirty="0" err="1">
                <a:solidFill>
                  <a:schemeClr val="tx1"/>
                </a:solidFill>
                <a:latin typeface="Times New Roman"/>
                <a:ea typeface="Calibri"/>
                <a:cs typeface="Times New Roman"/>
              </a:rPr>
              <a:t>Dalam</a:t>
            </a:r>
            <a:r>
              <a:rPr lang="en-US" sz="1800" dirty="0">
                <a:solidFill>
                  <a:schemeClr val="tx1"/>
                </a:solidFill>
                <a:latin typeface="Times New Roman"/>
                <a:ea typeface="Calibri"/>
                <a:cs typeface="Times New Roman"/>
              </a:rPr>
              <a:t> proses </a:t>
            </a:r>
            <a:r>
              <a:rPr lang="en-US" sz="1800" dirty="0" err="1">
                <a:solidFill>
                  <a:schemeClr val="tx1"/>
                </a:solidFill>
                <a:latin typeface="Times New Roman"/>
                <a:ea typeface="Calibri"/>
                <a:cs typeface="Times New Roman"/>
              </a:rPr>
              <a:t>optimasi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semakin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besar</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nilai</a:t>
            </a:r>
            <a:r>
              <a:rPr lang="en-US" sz="1800" dirty="0">
                <a:solidFill>
                  <a:schemeClr val="tx1"/>
                </a:solidFill>
                <a:latin typeface="Times New Roman"/>
                <a:ea typeface="Calibri"/>
                <a:cs typeface="Times New Roman"/>
              </a:rPr>
              <a:t> patch </a:t>
            </a:r>
            <a:r>
              <a:rPr lang="en-US" sz="1800" dirty="0" err="1">
                <a:solidFill>
                  <a:schemeClr val="tx1"/>
                </a:solidFill>
                <a:latin typeface="Times New Roman"/>
                <a:ea typeface="Calibri"/>
                <a:cs typeface="Times New Roman"/>
              </a:rPr>
              <a:t>semakin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besar</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juga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VSWR</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dan</a:t>
            </a:r>
            <a:r>
              <a:rPr lang="en-US" sz="1800" dirty="0">
                <a:solidFill>
                  <a:schemeClr val="tx1"/>
                </a:solidFill>
                <a:latin typeface="Times New Roman"/>
                <a:ea typeface="Calibri"/>
                <a:cs typeface="Times New Roman"/>
              </a:rPr>
              <a:t> S-Parameter yang </a:t>
            </a:r>
            <a:r>
              <a:rPr lang="en-US" sz="1800" dirty="0" err="1">
                <a:solidFill>
                  <a:schemeClr val="tx1"/>
                </a:solidFill>
                <a:latin typeface="Times New Roman"/>
                <a:ea typeface="Calibri"/>
                <a:cs typeface="Times New Roman"/>
              </a:rPr>
              <a:t>didapatkan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dan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sebaliknya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jika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besar</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nilai</a:t>
            </a:r>
            <a:r>
              <a:rPr lang="en-US" sz="1800" dirty="0">
                <a:solidFill>
                  <a:schemeClr val="tx1"/>
                </a:solidFill>
                <a:latin typeface="Times New Roman"/>
                <a:ea typeface="Calibri"/>
                <a:cs typeface="Times New Roman"/>
              </a:rPr>
              <a:t> patch </a:t>
            </a:r>
            <a:r>
              <a:rPr lang="en-US" sz="1800" dirty="0" err="1">
                <a:solidFill>
                  <a:schemeClr val="tx1"/>
                </a:solidFill>
                <a:latin typeface="Times New Roman"/>
                <a:ea typeface="Calibri"/>
                <a:cs typeface="Times New Roman"/>
              </a:rPr>
              <a:t>dikecilkan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maka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semakin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kecil</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nilai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VSWR</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dan</a:t>
            </a:r>
            <a:r>
              <a:rPr lang="en-US" sz="1800" dirty="0">
                <a:solidFill>
                  <a:schemeClr val="tx1"/>
                </a:solidFill>
                <a:latin typeface="Times New Roman"/>
                <a:ea typeface="Calibri"/>
                <a:cs typeface="Times New Roman"/>
              </a:rPr>
              <a:t> S-Parameter yang </a:t>
            </a:r>
            <a:r>
              <a:rPr lang="en-US" sz="1800" dirty="0" err="1">
                <a:solidFill>
                  <a:schemeClr val="tx1"/>
                </a:solidFill>
                <a:latin typeface="Times New Roman"/>
                <a:ea typeface="Calibri"/>
                <a:cs typeface="Times New Roman"/>
              </a:rPr>
              <a:t>didapatkan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tetapi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ada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batasan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nilai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pada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optimasi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tersebut</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sehingga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tidak</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bisa</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lagi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mengecilkan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nilai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dari</a:t>
            </a:r>
            <a:r>
              <a:rPr lang="en-US" sz="1800" dirty="0">
                <a:solidFill>
                  <a:schemeClr val="tx1"/>
                </a:solidFill>
                <a:latin typeface="Times New Roman"/>
                <a:ea typeface="Calibri"/>
                <a:cs typeface="Times New Roman"/>
              </a:rPr>
              <a:t> patch antenna </a:t>
            </a:r>
            <a:r>
              <a:rPr lang="en-US" sz="1800" dirty="0" err="1">
                <a:solidFill>
                  <a:schemeClr val="tx1"/>
                </a:solidFill>
                <a:latin typeface="Times New Roman"/>
                <a:ea typeface="Calibri"/>
                <a:cs typeface="Times New Roman"/>
              </a:rPr>
              <a:t>untuk</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mendapatkan</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nilai</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VSWR</a:t>
            </a:r>
            <a:r>
              <a:rPr lang="en-US" sz="1800" dirty="0">
                <a:solidFill>
                  <a:schemeClr val="tx1"/>
                </a:solidFill>
                <a:latin typeface="Times New Roman"/>
                <a:ea typeface="Calibri"/>
                <a:cs typeface="Times New Roman"/>
              </a:rPr>
              <a:t> </a:t>
            </a:r>
            <a:r>
              <a:rPr lang="en-US" sz="1800" dirty="0" err="1">
                <a:solidFill>
                  <a:schemeClr val="tx1"/>
                </a:solidFill>
                <a:latin typeface="Times New Roman"/>
                <a:ea typeface="Calibri"/>
                <a:cs typeface="Times New Roman"/>
              </a:rPr>
              <a:t>dan</a:t>
            </a:r>
            <a:r>
              <a:rPr lang="en-US" sz="1800" dirty="0">
                <a:solidFill>
                  <a:schemeClr val="tx1"/>
                </a:solidFill>
                <a:latin typeface="Times New Roman"/>
                <a:ea typeface="Calibri"/>
                <a:cs typeface="Times New Roman"/>
              </a:rPr>
              <a:t> S-Parameter yang ideal.</a:t>
            </a:r>
            <a:r>
              <a:rPr lang="id-ID" sz="1800" dirty="0">
                <a:solidFill>
                  <a:schemeClr val="tx1"/>
                </a:solidFill>
                <a:latin typeface="Times New Roman"/>
                <a:ea typeface="Calibri"/>
                <a:cs typeface="Times New Roman"/>
              </a:rPr>
              <a:t> </a:t>
            </a:r>
            <a:endParaRPr lang="id-ID" sz="1800" dirty="0">
              <a:solidFill>
                <a:schemeClr val="tx1"/>
              </a:solidFill>
              <a:latin typeface="Times New Roman"/>
              <a:ea typeface="Calibri"/>
            </a:endParaRPr>
          </a:p>
        </p:txBody>
      </p:sp>
    </p:spTree>
    <p:extLst>
      <p:ext uri="{BB962C8B-B14F-4D97-AF65-F5344CB8AC3E}">
        <p14:creationId xmlns:p14="http://schemas.microsoft.com/office/powerpoint/2010/main" val="646562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1680" y="1635646"/>
            <a:ext cx="5820600" cy="1159800"/>
          </a:xfrm>
        </p:spPr>
        <p:txBody>
          <a:bodyPr/>
          <a:lstStyle/>
          <a:p>
            <a:r>
              <a:rPr lang="id-ID" dirty="0" smtClean="0"/>
              <a:t>Tugas </a:t>
            </a:r>
            <a:endParaRPr lang="id-ID" dirty="0"/>
          </a:p>
        </p:txBody>
      </p:sp>
      <p:sp>
        <p:nvSpPr>
          <p:cNvPr id="3" name="Text Placeholder 1"/>
          <p:cNvSpPr txBox="1">
            <a:spLocks/>
          </p:cNvSpPr>
          <p:nvPr/>
        </p:nvSpPr>
        <p:spPr>
          <a:xfrm>
            <a:off x="1988655" y="2687954"/>
            <a:ext cx="7128792" cy="819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sz="2400" dirty="0" smtClean="0">
                <a:solidFill>
                  <a:schemeClr val="bg2"/>
                </a:solidFill>
              </a:rPr>
              <a:t>Pindahkan polaradiasi kedalam excel </a:t>
            </a:r>
            <a:endParaRPr lang="id-ID" sz="2400" dirty="0">
              <a:solidFill>
                <a:schemeClr val="bg2"/>
              </a:solidFill>
            </a:endParaRPr>
          </a:p>
        </p:txBody>
      </p:sp>
    </p:spTree>
    <p:extLst>
      <p:ext uri="{BB962C8B-B14F-4D97-AF65-F5344CB8AC3E}">
        <p14:creationId xmlns:p14="http://schemas.microsoft.com/office/powerpoint/2010/main" val="2523968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67</a:t>
            </a:fld>
            <a:endParaRPr lang="en"/>
          </a:p>
        </p:txBody>
      </p:sp>
      <p:sp>
        <p:nvSpPr>
          <p:cNvPr id="4" name="Rectangle 3"/>
          <p:cNvSpPr/>
          <p:nvPr/>
        </p:nvSpPr>
        <p:spPr>
          <a:xfrm>
            <a:off x="0" y="627534"/>
            <a:ext cx="7236296" cy="830997"/>
          </a:xfrm>
          <a:prstGeom prst="rect">
            <a:avLst/>
          </a:prstGeom>
        </p:spPr>
        <p:txBody>
          <a:bodyPr wrap="square">
            <a:spAutoFit/>
          </a:bodyPr>
          <a:lstStyle/>
          <a:p>
            <a:r>
              <a:rPr lang="id-ID" sz="1600" dirty="0" smtClean="0">
                <a:solidFill>
                  <a:schemeClr val="tx1"/>
                </a:solidFill>
                <a:latin typeface="Calibri"/>
                <a:ea typeface="Calibri"/>
              </a:rPr>
              <a:t>1. Menampilkan </a:t>
            </a:r>
            <a:r>
              <a:rPr lang="id-ID" sz="1600" dirty="0">
                <a:solidFill>
                  <a:schemeClr val="tx1"/>
                </a:solidFill>
                <a:latin typeface="Calibri"/>
                <a:ea typeface="Calibri"/>
              </a:rPr>
              <a:t>polaradiasi seperti langkah yang sudah dijelaskan </a:t>
            </a:r>
            <a:r>
              <a:rPr lang="id-ID" sz="1600" dirty="0" smtClean="0">
                <a:solidFill>
                  <a:schemeClr val="tx1"/>
                </a:solidFill>
                <a:latin typeface="Calibri"/>
                <a:ea typeface="Calibri"/>
              </a:rPr>
              <a:t>sebelumnya, </a:t>
            </a:r>
            <a:r>
              <a:rPr lang="id-ID" sz="1600" dirty="0">
                <a:solidFill>
                  <a:schemeClr val="tx1"/>
                </a:solidFill>
                <a:latin typeface="Calibri"/>
                <a:ea typeface="Calibri"/>
              </a:rPr>
              <a:t>lalu untuk menyimpan data polaradiasi dengan cara mengklik Post-Processing</a:t>
            </a:r>
            <a:r>
              <a:rPr lang="id-ID" sz="1600" dirty="0">
                <a:solidFill>
                  <a:schemeClr val="tx1"/>
                </a:solidFill>
                <a:latin typeface="Wingdings 3"/>
                <a:ea typeface="Calibri"/>
              </a:rPr>
              <a:t>"</a:t>
            </a:r>
            <a:r>
              <a:rPr lang="id-ID" sz="1600" dirty="0">
                <a:solidFill>
                  <a:schemeClr val="tx1"/>
                </a:solidFill>
                <a:latin typeface="Calibri"/>
                <a:ea typeface="Calibri"/>
              </a:rPr>
              <a:t> Import/Export</a:t>
            </a:r>
            <a:r>
              <a:rPr lang="id-ID" sz="1600" dirty="0">
                <a:solidFill>
                  <a:schemeClr val="tx1"/>
                </a:solidFill>
                <a:latin typeface="Wingdings 3"/>
                <a:ea typeface="Calibri"/>
              </a:rPr>
              <a:t>"</a:t>
            </a:r>
            <a:r>
              <a:rPr lang="id-ID" sz="1600" dirty="0">
                <a:solidFill>
                  <a:schemeClr val="tx1"/>
                </a:solidFill>
                <a:latin typeface="Calibri"/>
                <a:ea typeface="Calibri"/>
              </a:rPr>
              <a:t>Plot Data (ASCII), seperti pada Gambar </a:t>
            </a:r>
            <a:endParaRPr lang="id-ID" sz="1600" dirty="0">
              <a:solidFill>
                <a:schemeClr val="tx1"/>
              </a:solidFill>
            </a:endParaRPr>
          </a:p>
        </p:txBody>
      </p:sp>
      <p:sp>
        <p:nvSpPr>
          <p:cNvPr id="5" name="Text Placeholder 4"/>
          <p:cNvSpPr>
            <a:spLocks noGrp="1"/>
          </p:cNvSpPr>
          <p:nvPr>
            <p:ph type="body" idx="1"/>
          </p:nvPr>
        </p:nvSpPr>
        <p:spPr>
          <a:xfrm>
            <a:off x="524544" y="-164554"/>
            <a:ext cx="5343600" cy="819900"/>
          </a:xfrm>
        </p:spPr>
        <p:txBody>
          <a:bodyPr/>
          <a:lstStyle/>
          <a:p>
            <a:r>
              <a:rPr lang="id-ID" dirty="0" smtClean="0"/>
              <a:t>Langkah-langkah</a:t>
            </a:r>
            <a:endParaRPr lang="id-ID" dirty="0"/>
          </a:p>
        </p:txBody>
      </p:sp>
      <p:pic>
        <p:nvPicPr>
          <p:cNvPr id="6" name="Picture 5"/>
          <p:cNvPicPr/>
          <p:nvPr/>
        </p:nvPicPr>
        <p:blipFill>
          <a:blip r:embed="rId2"/>
          <a:stretch>
            <a:fillRect/>
          </a:stretch>
        </p:blipFill>
        <p:spPr>
          <a:xfrm>
            <a:off x="752393" y="1563638"/>
            <a:ext cx="5731510" cy="3223895"/>
          </a:xfrm>
          <a:prstGeom prst="rect">
            <a:avLst/>
          </a:prstGeom>
        </p:spPr>
      </p:pic>
      <p:cxnSp>
        <p:nvCxnSpPr>
          <p:cNvPr id="7" name="Straight Arrow Connector 6"/>
          <p:cNvCxnSpPr/>
          <p:nvPr/>
        </p:nvCxnSpPr>
        <p:spPr>
          <a:xfrm flipH="1" flipV="1">
            <a:off x="998423" y="1834397"/>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p:nvPr/>
        </p:nvCxnSpPr>
        <p:spPr>
          <a:xfrm flipH="1" flipV="1">
            <a:off x="1403648" y="2200831"/>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180118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68</a:t>
            </a:fld>
            <a:endParaRPr lang="en"/>
          </a:p>
        </p:txBody>
      </p:sp>
      <p:sp>
        <p:nvSpPr>
          <p:cNvPr id="4" name="Rectangle 3"/>
          <p:cNvSpPr/>
          <p:nvPr/>
        </p:nvSpPr>
        <p:spPr>
          <a:xfrm>
            <a:off x="0" y="483518"/>
            <a:ext cx="7308304" cy="584775"/>
          </a:xfrm>
          <a:prstGeom prst="rect">
            <a:avLst/>
          </a:prstGeom>
        </p:spPr>
        <p:txBody>
          <a:bodyPr wrap="square">
            <a:spAutoFit/>
          </a:bodyPr>
          <a:lstStyle/>
          <a:p>
            <a:r>
              <a:rPr lang="id-ID" sz="1600" dirty="0" smtClean="0">
                <a:solidFill>
                  <a:schemeClr val="tx1"/>
                </a:solidFill>
              </a:rPr>
              <a:t>2. Simpan </a:t>
            </a:r>
            <a:r>
              <a:rPr lang="id-ID" sz="1600" dirty="0">
                <a:solidFill>
                  <a:schemeClr val="tx1"/>
                </a:solidFill>
              </a:rPr>
              <a:t>file lalu isi nama dan simpan di lokasi penyimpanan yang diinginkan, kemudian mengklik Save, seperti pada Gambar </a:t>
            </a:r>
          </a:p>
        </p:txBody>
      </p:sp>
      <p:pic>
        <p:nvPicPr>
          <p:cNvPr id="5" name="Picture 4"/>
          <p:cNvPicPr/>
          <p:nvPr/>
        </p:nvPicPr>
        <p:blipFill>
          <a:blip r:embed="rId2"/>
          <a:stretch>
            <a:fillRect/>
          </a:stretch>
        </p:blipFill>
        <p:spPr>
          <a:xfrm>
            <a:off x="788397" y="1275606"/>
            <a:ext cx="5731510" cy="3223895"/>
          </a:xfrm>
          <a:prstGeom prst="rect">
            <a:avLst/>
          </a:prstGeom>
        </p:spPr>
      </p:pic>
    </p:spTree>
    <p:extLst>
      <p:ext uri="{BB962C8B-B14F-4D97-AF65-F5344CB8AC3E}">
        <p14:creationId xmlns:p14="http://schemas.microsoft.com/office/powerpoint/2010/main" val="1226024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69</a:t>
            </a:fld>
            <a:endParaRPr lang="en"/>
          </a:p>
        </p:txBody>
      </p:sp>
      <p:sp>
        <p:nvSpPr>
          <p:cNvPr id="4" name="Rectangle 3"/>
          <p:cNvSpPr/>
          <p:nvPr/>
        </p:nvSpPr>
        <p:spPr>
          <a:xfrm>
            <a:off x="-27088" y="483518"/>
            <a:ext cx="7308304" cy="584775"/>
          </a:xfrm>
          <a:prstGeom prst="rect">
            <a:avLst/>
          </a:prstGeom>
        </p:spPr>
        <p:txBody>
          <a:bodyPr wrap="square">
            <a:spAutoFit/>
          </a:bodyPr>
          <a:lstStyle/>
          <a:p>
            <a:r>
              <a:rPr lang="id-ID" sz="1600" dirty="0" smtClean="0">
                <a:solidFill>
                  <a:schemeClr val="tx1"/>
                </a:solidFill>
              </a:rPr>
              <a:t>3. Menjalankan </a:t>
            </a:r>
            <a:r>
              <a:rPr lang="id-ID" sz="1600" dirty="0">
                <a:solidFill>
                  <a:schemeClr val="tx1"/>
                </a:solidFill>
              </a:rPr>
              <a:t>Program Excel, lalu mengklik Blank workbook, seperti pada Gambar </a:t>
            </a:r>
          </a:p>
        </p:txBody>
      </p:sp>
      <p:pic>
        <p:nvPicPr>
          <p:cNvPr id="5" name="Picture 4"/>
          <p:cNvPicPr/>
          <p:nvPr/>
        </p:nvPicPr>
        <p:blipFill>
          <a:blip r:embed="rId2"/>
          <a:stretch>
            <a:fillRect/>
          </a:stretch>
        </p:blipFill>
        <p:spPr>
          <a:xfrm>
            <a:off x="761309" y="1275606"/>
            <a:ext cx="5731510" cy="3223895"/>
          </a:xfrm>
          <a:prstGeom prst="rect">
            <a:avLst/>
          </a:prstGeom>
        </p:spPr>
      </p:pic>
      <p:cxnSp>
        <p:nvCxnSpPr>
          <p:cNvPr id="6" name="Straight Arrow Connector 5"/>
          <p:cNvCxnSpPr/>
          <p:nvPr/>
        </p:nvCxnSpPr>
        <p:spPr>
          <a:xfrm flipH="1" flipV="1">
            <a:off x="1763688" y="1854714"/>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5224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515966"/>
            <a:ext cx="6336704" cy="697500"/>
          </a:xfrm>
        </p:spPr>
        <p:txBody>
          <a:bodyPr/>
          <a:lstStyle/>
          <a:p>
            <a:r>
              <a:rPr lang="id-ID" sz="1900" dirty="0">
                <a:latin typeface="Times New Roman" panose="02020603050405020304" pitchFamily="18" charset="0"/>
                <a:cs typeface="Times New Roman" panose="02020603050405020304" pitchFamily="18" charset="0"/>
              </a:rPr>
              <a:t>1.2 Tujuan </a:t>
            </a:r>
            <a:r>
              <a:rPr lang="id-ID" sz="1900" dirty="0" smtClean="0">
                <a:latin typeface="Times New Roman" panose="02020603050405020304" pitchFamily="18" charset="0"/>
                <a:cs typeface="Times New Roman" panose="02020603050405020304" pitchFamily="18" charset="0"/>
              </a:rPr>
              <a:t>Penulisan</a:t>
            </a:r>
            <a:r>
              <a:rPr lang="id-ID" sz="1900" b="0" dirty="0" smtClean="0">
                <a:latin typeface="Times New Roman" panose="02020603050405020304" pitchFamily="18" charset="0"/>
                <a:cs typeface="Times New Roman" panose="02020603050405020304" pitchFamily="18" charset="0"/>
              </a:rPr>
              <a:t/>
            </a:r>
            <a:br>
              <a:rPr lang="id-ID" sz="1900" b="0" dirty="0" smtClean="0">
                <a:latin typeface="Times New Roman" panose="02020603050405020304" pitchFamily="18" charset="0"/>
                <a:cs typeface="Times New Roman" panose="02020603050405020304" pitchFamily="18" charset="0"/>
              </a:rPr>
            </a:br>
            <a:r>
              <a:rPr lang="id-ID" sz="1900" b="0" dirty="0">
                <a:latin typeface="Times New Roman" panose="02020603050405020304" pitchFamily="18" charset="0"/>
                <a:cs typeface="Times New Roman" panose="02020603050405020304" pitchFamily="18" charset="0"/>
              </a:rPr>
              <a:t/>
            </a:r>
            <a:br>
              <a:rPr lang="id-ID" sz="1900" b="0" dirty="0">
                <a:latin typeface="Times New Roman" panose="02020603050405020304" pitchFamily="18" charset="0"/>
                <a:cs typeface="Times New Roman" panose="02020603050405020304" pitchFamily="18" charset="0"/>
              </a:rPr>
            </a:br>
            <a:r>
              <a:rPr lang="id-ID" sz="1900" b="0" dirty="0" smtClean="0">
                <a:solidFill>
                  <a:schemeClr val="tx1"/>
                </a:solidFill>
                <a:latin typeface="Times New Roman" panose="02020603050405020304" pitchFamily="18" charset="0"/>
                <a:cs typeface="Times New Roman" panose="02020603050405020304" pitchFamily="18" charset="0"/>
              </a:rPr>
              <a:t>Tujuan </a:t>
            </a:r>
            <a:r>
              <a:rPr lang="id-ID" sz="1900" b="0" dirty="0">
                <a:solidFill>
                  <a:schemeClr val="tx1"/>
                </a:solidFill>
                <a:latin typeface="Times New Roman" panose="02020603050405020304" pitchFamily="18" charset="0"/>
                <a:cs typeface="Times New Roman" panose="02020603050405020304" pitchFamily="18" charset="0"/>
              </a:rPr>
              <a:t>dari penulisan tugas ini untuk merancang dan mensimulasikan . Antena Microstrip Patch Segitiga Array untuk Aplikasi Wifi, dengan spesifikasi sebagai berikut :</a:t>
            </a:r>
            <a:br>
              <a:rPr lang="id-ID" sz="1900" b="0" dirty="0">
                <a:solidFill>
                  <a:schemeClr val="tx1"/>
                </a:solidFill>
                <a:latin typeface="Times New Roman" panose="02020603050405020304" pitchFamily="18" charset="0"/>
                <a:cs typeface="Times New Roman" panose="02020603050405020304" pitchFamily="18" charset="0"/>
              </a:rPr>
            </a:br>
            <a:r>
              <a:rPr lang="id-ID" sz="1900" b="0" dirty="0" smtClean="0">
                <a:solidFill>
                  <a:schemeClr val="tx1"/>
                </a:solidFill>
                <a:latin typeface="Times New Roman" panose="02020603050405020304" pitchFamily="18" charset="0"/>
                <a:cs typeface="Times New Roman" panose="02020603050405020304" pitchFamily="18" charset="0"/>
              </a:rPr>
              <a:t>1. Bekerja </a:t>
            </a:r>
            <a:r>
              <a:rPr lang="id-ID" sz="1900" b="0" dirty="0">
                <a:solidFill>
                  <a:schemeClr val="tx1"/>
                </a:solidFill>
                <a:latin typeface="Times New Roman" panose="02020603050405020304" pitchFamily="18" charset="0"/>
                <a:cs typeface="Times New Roman" panose="02020603050405020304" pitchFamily="18" charset="0"/>
              </a:rPr>
              <a:t>single band di frekuensi 3,6 GHz</a:t>
            </a:r>
            <a:br>
              <a:rPr lang="id-ID" sz="1900" b="0" dirty="0">
                <a:solidFill>
                  <a:schemeClr val="tx1"/>
                </a:solidFill>
                <a:latin typeface="Times New Roman" panose="02020603050405020304" pitchFamily="18" charset="0"/>
                <a:cs typeface="Times New Roman" panose="02020603050405020304" pitchFamily="18" charset="0"/>
              </a:rPr>
            </a:br>
            <a:r>
              <a:rPr lang="id-ID" sz="1900" b="0" dirty="0" smtClean="0">
                <a:solidFill>
                  <a:schemeClr val="tx1"/>
                </a:solidFill>
                <a:latin typeface="Times New Roman" panose="02020603050405020304" pitchFamily="18" charset="0"/>
                <a:cs typeface="Times New Roman" panose="02020603050405020304" pitchFamily="18" charset="0"/>
              </a:rPr>
              <a:t>2. VSWR </a:t>
            </a:r>
            <a:r>
              <a:rPr lang="id-ID" sz="1900" b="0" dirty="0">
                <a:solidFill>
                  <a:schemeClr val="tx1"/>
                </a:solidFill>
                <a:latin typeface="Times New Roman" panose="02020603050405020304" pitchFamily="18" charset="0"/>
                <a:cs typeface="Times New Roman" panose="02020603050405020304" pitchFamily="18" charset="0"/>
              </a:rPr>
              <a:t>kurang dari 1,96, Return Loss kurang dari -10 </a:t>
            </a:r>
            <a:r>
              <a:rPr lang="id-ID" sz="1900" b="0" dirty="0" smtClean="0">
                <a:solidFill>
                  <a:schemeClr val="tx1"/>
                </a:solidFill>
                <a:latin typeface="Times New Roman" panose="02020603050405020304" pitchFamily="18" charset="0"/>
                <a:cs typeface="Times New Roman" panose="02020603050405020304" pitchFamily="18" charset="0"/>
              </a:rPr>
              <a:t>dB</a:t>
            </a:r>
            <a:r>
              <a:rPr lang="id-ID" sz="1900" b="0" dirty="0" smtClean="0">
                <a:latin typeface="Times New Roman" panose="02020603050405020304" pitchFamily="18" charset="0"/>
                <a:cs typeface="Times New Roman" panose="02020603050405020304" pitchFamily="18" charset="0"/>
              </a:rPr>
              <a:t/>
            </a:r>
            <a:br>
              <a:rPr lang="id-ID" sz="1900" b="0" dirty="0" smtClean="0">
                <a:latin typeface="Times New Roman" panose="02020603050405020304" pitchFamily="18" charset="0"/>
                <a:cs typeface="Times New Roman" panose="02020603050405020304" pitchFamily="18" charset="0"/>
              </a:rPr>
            </a:br>
            <a:r>
              <a:rPr lang="id-ID" sz="1900" b="0" dirty="0">
                <a:latin typeface="Times New Roman" panose="02020603050405020304" pitchFamily="18" charset="0"/>
                <a:cs typeface="Times New Roman" panose="02020603050405020304" pitchFamily="18" charset="0"/>
              </a:rPr>
              <a:t/>
            </a:r>
            <a:br>
              <a:rPr lang="id-ID" sz="1900" b="0" dirty="0">
                <a:latin typeface="Times New Roman" panose="02020603050405020304" pitchFamily="18" charset="0"/>
                <a:cs typeface="Times New Roman" panose="02020603050405020304" pitchFamily="18" charset="0"/>
              </a:rPr>
            </a:br>
            <a:r>
              <a:rPr lang="id-ID" sz="1900" dirty="0">
                <a:latin typeface="Times New Roman" panose="02020603050405020304" pitchFamily="18" charset="0"/>
                <a:cs typeface="Times New Roman" panose="02020603050405020304" pitchFamily="18" charset="0"/>
              </a:rPr>
              <a:t>1.3 Rumusan Masalah </a:t>
            </a:r>
            <a:r>
              <a:rPr lang="id-ID" sz="1900" b="0" dirty="0" smtClean="0">
                <a:latin typeface="Times New Roman" panose="02020603050405020304" pitchFamily="18" charset="0"/>
                <a:cs typeface="Times New Roman" panose="02020603050405020304" pitchFamily="18" charset="0"/>
              </a:rPr>
              <a:t/>
            </a:r>
            <a:br>
              <a:rPr lang="id-ID" sz="1900" b="0" dirty="0" smtClean="0">
                <a:latin typeface="Times New Roman" panose="02020603050405020304" pitchFamily="18" charset="0"/>
                <a:cs typeface="Times New Roman" panose="02020603050405020304" pitchFamily="18" charset="0"/>
              </a:rPr>
            </a:br>
            <a:r>
              <a:rPr lang="id-ID" sz="1900" b="0" dirty="0">
                <a:latin typeface="Times New Roman" panose="02020603050405020304" pitchFamily="18" charset="0"/>
                <a:cs typeface="Times New Roman" panose="02020603050405020304" pitchFamily="18" charset="0"/>
              </a:rPr>
              <a:t/>
            </a:r>
            <a:br>
              <a:rPr lang="id-ID" sz="1900" b="0" dirty="0">
                <a:latin typeface="Times New Roman" panose="02020603050405020304" pitchFamily="18" charset="0"/>
                <a:cs typeface="Times New Roman" panose="02020603050405020304" pitchFamily="18" charset="0"/>
              </a:rPr>
            </a:br>
            <a:r>
              <a:rPr lang="id-ID" sz="1900" b="0" dirty="0" smtClean="0">
                <a:solidFill>
                  <a:schemeClr val="tx1"/>
                </a:solidFill>
                <a:latin typeface="Times New Roman" panose="02020603050405020304" pitchFamily="18" charset="0"/>
                <a:cs typeface="Times New Roman" panose="02020603050405020304" pitchFamily="18" charset="0"/>
              </a:rPr>
              <a:t>Permasalahan </a:t>
            </a:r>
            <a:r>
              <a:rPr lang="id-ID" sz="1900" b="0" dirty="0">
                <a:solidFill>
                  <a:schemeClr val="tx1"/>
                </a:solidFill>
                <a:latin typeface="Times New Roman" panose="02020603050405020304" pitchFamily="18" charset="0"/>
                <a:cs typeface="Times New Roman" panose="02020603050405020304" pitchFamily="18" charset="0"/>
              </a:rPr>
              <a:t>yang muncul dalam pembuatan tugas akhir ini adalah :</a:t>
            </a:r>
            <a:br>
              <a:rPr lang="id-ID" sz="1900" b="0" dirty="0">
                <a:solidFill>
                  <a:schemeClr val="tx1"/>
                </a:solidFill>
                <a:latin typeface="Times New Roman" panose="02020603050405020304" pitchFamily="18" charset="0"/>
                <a:cs typeface="Times New Roman" panose="02020603050405020304" pitchFamily="18" charset="0"/>
              </a:rPr>
            </a:br>
            <a:r>
              <a:rPr lang="id-ID" sz="1900" b="0" dirty="0" smtClean="0">
                <a:solidFill>
                  <a:schemeClr val="tx1"/>
                </a:solidFill>
                <a:latin typeface="Times New Roman" panose="02020603050405020304" pitchFamily="18" charset="0"/>
                <a:cs typeface="Times New Roman" panose="02020603050405020304" pitchFamily="18" charset="0"/>
              </a:rPr>
              <a:t>1. Bagaimana </a:t>
            </a:r>
            <a:r>
              <a:rPr lang="id-ID" sz="1900" b="0" dirty="0">
                <a:solidFill>
                  <a:schemeClr val="tx1"/>
                </a:solidFill>
                <a:latin typeface="Times New Roman" panose="02020603050405020304" pitchFamily="18" charset="0"/>
                <a:cs typeface="Times New Roman" panose="02020603050405020304" pitchFamily="18" charset="0"/>
              </a:rPr>
              <a:t>melakukan perancangan antena Microstrip Patch Segitiga Array yang memiliki spesifikasi tersebut.</a:t>
            </a:r>
            <a:br>
              <a:rPr lang="id-ID" sz="1900" b="0" dirty="0">
                <a:solidFill>
                  <a:schemeClr val="tx1"/>
                </a:solidFill>
                <a:latin typeface="Times New Roman" panose="02020603050405020304" pitchFamily="18" charset="0"/>
                <a:cs typeface="Times New Roman" panose="02020603050405020304" pitchFamily="18" charset="0"/>
              </a:rPr>
            </a:br>
            <a:r>
              <a:rPr lang="id-ID" sz="1900" b="0" dirty="0" smtClean="0">
                <a:solidFill>
                  <a:schemeClr val="tx1"/>
                </a:solidFill>
                <a:latin typeface="Times New Roman" panose="02020603050405020304" pitchFamily="18" charset="0"/>
                <a:cs typeface="Times New Roman" panose="02020603050405020304" pitchFamily="18" charset="0"/>
              </a:rPr>
              <a:t>2. Bagaimana </a:t>
            </a:r>
            <a:r>
              <a:rPr lang="id-ID" sz="1900" b="0" dirty="0">
                <a:solidFill>
                  <a:schemeClr val="tx1"/>
                </a:solidFill>
                <a:latin typeface="Times New Roman" panose="02020603050405020304" pitchFamily="18" charset="0"/>
                <a:cs typeface="Times New Roman" panose="02020603050405020304" pitchFamily="18" charset="0"/>
              </a:rPr>
              <a:t>menghasilkan nilai-nilai parameter antena yang sesuai dengan persyaratan umum.</a:t>
            </a:r>
            <a:r>
              <a:rPr lang="id-ID" sz="1800" b="0" dirty="0">
                <a:latin typeface="Times New Roman" panose="02020603050405020304" pitchFamily="18" charset="0"/>
                <a:cs typeface="Times New Roman" panose="02020603050405020304" pitchFamily="18" charset="0"/>
              </a:rPr>
              <a:t/>
            </a:r>
            <a:br>
              <a:rPr lang="id-ID" sz="1800" b="0" dirty="0">
                <a:latin typeface="Times New Roman" panose="02020603050405020304" pitchFamily="18" charset="0"/>
                <a:cs typeface="Times New Roman" panose="02020603050405020304" pitchFamily="18" charset="0"/>
              </a:rPr>
            </a:br>
            <a:endParaRPr lang="id-ID" sz="1800" b="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22511502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70</a:t>
            </a:fld>
            <a:endParaRPr lang="en"/>
          </a:p>
        </p:txBody>
      </p:sp>
      <p:pic>
        <p:nvPicPr>
          <p:cNvPr id="4" name="Picture 3"/>
          <p:cNvPicPr/>
          <p:nvPr/>
        </p:nvPicPr>
        <p:blipFill>
          <a:blip r:embed="rId2"/>
          <a:stretch>
            <a:fillRect/>
          </a:stretch>
        </p:blipFill>
        <p:spPr>
          <a:xfrm>
            <a:off x="467544" y="1203598"/>
            <a:ext cx="5731510" cy="3223895"/>
          </a:xfrm>
          <a:prstGeom prst="rect">
            <a:avLst/>
          </a:prstGeom>
        </p:spPr>
      </p:pic>
      <p:sp>
        <p:nvSpPr>
          <p:cNvPr id="5" name="Rectangle 4"/>
          <p:cNvSpPr/>
          <p:nvPr/>
        </p:nvSpPr>
        <p:spPr>
          <a:xfrm>
            <a:off x="467544" y="483518"/>
            <a:ext cx="3775393" cy="369332"/>
          </a:xfrm>
          <a:prstGeom prst="rect">
            <a:avLst/>
          </a:prstGeom>
        </p:spPr>
        <p:txBody>
          <a:bodyPr wrap="none">
            <a:spAutoFit/>
          </a:bodyPr>
          <a:lstStyle/>
          <a:p>
            <a:r>
              <a:rPr lang="id-ID" sz="1800" dirty="0">
                <a:solidFill>
                  <a:schemeClr val="tx1"/>
                </a:solidFill>
              </a:rPr>
              <a:t>Tampilan Awal Lembar Kerja Excel</a:t>
            </a:r>
          </a:p>
        </p:txBody>
      </p:sp>
    </p:spTree>
    <p:extLst>
      <p:ext uri="{BB962C8B-B14F-4D97-AF65-F5344CB8AC3E}">
        <p14:creationId xmlns:p14="http://schemas.microsoft.com/office/powerpoint/2010/main" val="327221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71</a:t>
            </a:fld>
            <a:endParaRPr lang="en"/>
          </a:p>
        </p:txBody>
      </p:sp>
      <p:sp>
        <p:nvSpPr>
          <p:cNvPr id="4" name="Rectangle 3"/>
          <p:cNvSpPr/>
          <p:nvPr/>
        </p:nvSpPr>
        <p:spPr>
          <a:xfrm>
            <a:off x="0" y="483518"/>
            <a:ext cx="6858000" cy="584775"/>
          </a:xfrm>
          <a:prstGeom prst="rect">
            <a:avLst/>
          </a:prstGeom>
        </p:spPr>
        <p:txBody>
          <a:bodyPr wrap="square">
            <a:spAutoFit/>
          </a:bodyPr>
          <a:lstStyle/>
          <a:p>
            <a:r>
              <a:rPr lang="id-ID" sz="1600" dirty="0" smtClean="0">
                <a:solidFill>
                  <a:schemeClr val="tx1"/>
                </a:solidFill>
              </a:rPr>
              <a:t>4. Mengklik </a:t>
            </a:r>
            <a:r>
              <a:rPr lang="id-ID" sz="1600" dirty="0">
                <a:solidFill>
                  <a:schemeClr val="tx1"/>
                </a:solidFill>
              </a:rPr>
              <a:t>Data pada toolbar, kemudian mengklik From Text, seperti pada Gambar </a:t>
            </a:r>
          </a:p>
        </p:txBody>
      </p:sp>
      <p:pic>
        <p:nvPicPr>
          <p:cNvPr id="5" name="Picture 4"/>
          <p:cNvPicPr/>
          <p:nvPr/>
        </p:nvPicPr>
        <p:blipFill>
          <a:blip r:embed="rId2"/>
          <a:stretch>
            <a:fillRect/>
          </a:stretch>
        </p:blipFill>
        <p:spPr>
          <a:xfrm>
            <a:off x="563245" y="1347614"/>
            <a:ext cx="5731510" cy="3223895"/>
          </a:xfrm>
          <a:prstGeom prst="rect">
            <a:avLst/>
          </a:prstGeom>
        </p:spPr>
      </p:pic>
      <p:cxnSp>
        <p:nvCxnSpPr>
          <p:cNvPr id="6" name="Straight Arrow Connector 5"/>
          <p:cNvCxnSpPr/>
          <p:nvPr/>
        </p:nvCxnSpPr>
        <p:spPr>
          <a:xfrm flipH="1" flipV="1">
            <a:off x="1763688" y="1563638"/>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H="1" flipV="1">
            <a:off x="971600" y="1743910"/>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00964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72</a:t>
            </a:fld>
            <a:endParaRPr lang="en"/>
          </a:p>
        </p:txBody>
      </p:sp>
      <p:sp>
        <p:nvSpPr>
          <p:cNvPr id="4" name="Rectangle 3"/>
          <p:cNvSpPr/>
          <p:nvPr/>
        </p:nvSpPr>
        <p:spPr>
          <a:xfrm>
            <a:off x="0" y="411510"/>
            <a:ext cx="6858000" cy="584775"/>
          </a:xfrm>
          <a:prstGeom prst="rect">
            <a:avLst/>
          </a:prstGeom>
        </p:spPr>
        <p:txBody>
          <a:bodyPr wrap="square">
            <a:spAutoFit/>
          </a:bodyPr>
          <a:lstStyle/>
          <a:p>
            <a:r>
              <a:rPr lang="id-ID" sz="1600" dirty="0" smtClean="0">
                <a:solidFill>
                  <a:schemeClr val="tx1"/>
                </a:solidFill>
              </a:rPr>
              <a:t>5. Memilih </a:t>
            </a:r>
            <a:r>
              <a:rPr lang="id-ID" sz="1600" dirty="0">
                <a:solidFill>
                  <a:schemeClr val="tx1"/>
                </a:solidFill>
              </a:rPr>
              <a:t>file yang akan ditampilkan, pilih Grafik S-Parameter, lalu mengklik Import, seperti pada Gambar </a:t>
            </a:r>
          </a:p>
        </p:txBody>
      </p:sp>
      <p:pic>
        <p:nvPicPr>
          <p:cNvPr id="5" name="Picture 4"/>
          <p:cNvPicPr/>
          <p:nvPr/>
        </p:nvPicPr>
        <p:blipFill>
          <a:blip r:embed="rId2"/>
          <a:stretch>
            <a:fillRect/>
          </a:stretch>
        </p:blipFill>
        <p:spPr>
          <a:xfrm>
            <a:off x="563245" y="1203598"/>
            <a:ext cx="5731510" cy="3223895"/>
          </a:xfrm>
          <a:prstGeom prst="rect">
            <a:avLst/>
          </a:prstGeom>
        </p:spPr>
      </p:pic>
    </p:spTree>
    <p:extLst>
      <p:ext uri="{BB962C8B-B14F-4D97-AF65-F5344CB8AC3E}">
        <p14:creationId xmlns:p14="http://schemas.microsoft.com/office/powerpoint/2010/main" val="786139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73</a:t>
            </a:fld>
            <a:endParaRPr lang="en"/>
          </a:p>
        </p:txBody>
      </p:sp>
      <p:sp>
        <p:nvSpPr>
          <p:cNvPr id="4" name="Rectangle 3"/>
          <p:cNvSpPr/>
          <p:nvPr/>
        </p:nvSpPr>
        <p:spPr>
          <a:xfrm>
            <a:off x="0" y="339502"/>
            <a:ext cx="6858000" cy="584775"/>
          </a:xfrm>
          <a:prstGeom prst="rect">
            <a:avLst/>
          </a:prstGeom>
        </p:spPr>
        <p:txBody>
          <a:bodyPr wrap="square">
            <a:spAutoFit/>
          </a:bodyPr>
          <a:lstStyle/>
          <a:p>
            <a:r>
              <a:rPr lang="id-ID" sz="1600" dirty="0" smtClean="0">
                <a:solidFill>
                  <a:schemeClr val="tx1"/>
                </a:solidFill>
                <a:latin typeface="Calibri"/>
                <a:ea typeface="Calibri"/>
              </a:rPr>
              <a:t>6. Memilih </a:t>
            </a:r>
            <a:r>
              <a:rPr lang="id-ID" sz="1600" dirty="0">
                <a:solidFill>
                  <a:schemeClr val="tx1"/>
                </a:solidFill>
                <a:latin typeface="Calibri"/>
                <a:ea typeface="Calibri"/>
              </a:rPr>
              <a:t>Delimited, kemudian mengklik Next</a:t>
            </a:r>
            <a:r>
              <a:rPr lang="id-ID" sz="1600" dirty="0">
                <a:solidFill>
                  <a:schemeClr val="tx1"/>
                </a:solidFill>
                <a:latin typeface="Wingdings 3"/>
                <a:ea typeface="Calibri"/>
              </a:rPr>
              <a:t>"</a:t>
            </a:r>
            <a:r>
              <a:rPr lang="id-ID" sz="1600" dirty="0">
                <a:solidFill>
                  <a:schemeClr val="tx1"/>
                </a:solidFill>
                <a:latin typeface="Calibri"/>
                <a:ea typeface="Calibri"/>
              </a:rPr>
              <a:t>Next</a:t>
            </a:r>
            <a:r>
              <a:rPr lang="id-ID" sz="1600" dirty="0">
                <a:solidFill>
                  <a:schemeClr val="tx1"/>
                </a:solidFill>
                <a:latin typeface="Wingdings 3"/>
                <a:ea typeface="Calibri"/>
              </a:rPr>
              <a:t>"</a:t>
            </a:r>
            <a:r>
              <a:rPr lang="id-ID" sz="1600" dirty="0">
                <a:solidFill>
                  <a:schemeClr val="tx1"/>
                </a:solidFill>
                <a:latin typeface="Calibri"/>
                <a:ea typeface="Calibri"/>
              </a:rPr>
              <a:t>Finish</a:t>
            </a:r>
            <a:r>
              <a:rPr lang="id-ID" sz="1600" dirty="0">
                <a:solidFill>
                  <a:schemeClr val="tx1"/>
                </a:solidFill>
                <a:latin typeface="Wingdings 3"/>
                <a:ea typeface="Calibri"/>
              </a:rPr>
              <a:t>"</a:t>
            </a:r>
            <a:r>
              <a:rPr lang="id-ID" sz="1600" dirty="0">
                <a:solidFill>
                  <a:schemeClr val="tx1"/>
                </a:solidFill>
                <a:latin typeface="Calibri"/>
                <a:ea typeface="Calibri"/>
              </a:rPr>
              <a:t>OK, seperti pada Gambar</a:t>
            </a:r>
            <a:endParaRPr lang="id-ID" sz="1600" dirty="0">
              <a:solidFill>
                <a:schemeClr val="tx1"/>
              </a:solidFill>
            </a:endParaRPr>
          </a:p>
        </p:txBody>
      </p:sp>
      <p:pic>
        <p:nvPicPr>
          <p:cNvPr id="5" name="Picture 4"/>
          <p:cNvPicPr/>
          <p:nvPr/>
        </p:nvPicPr>
        <p:blipFill>
          <a:blip r:embed="rId2"/>
          <a:stretch>
            <a:fillRect/>
          </a:stretch>
        </p:blipFill>
        <p:spPr>
          <a:xfrm>
            <a:off x="563245" y="1131590"/>
            <a:ext cx="5731510" cy="3221990"/>
          </a:xfrm>
          <a:prstGeom prst="rect">
            <a:avLst/>
          </a:prstGeom>
        </p:spPr>
      </p:pic>
      <p:cxnSp>
        <p:nvCxnSpPr>
          <p:cNvPr id="6" name="Straight Arrow Connector 5"/>
          <p:cNvCxnSpPr/>
          <p:nvPr/>
        </p:nvCxnSpPr>
        <p:spPr>
          <a:xfrm flipH="1" flipV="1">
            <a:off x="2699792" y="2229685"/>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p:nvPr/>
        </p:nvCxnSpPr>
        <p:spPr>
          <a:xfrm flipH="1" flipV="1">
            <a:off x="4211960" y="3435846"/>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531096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74</a:t>
            </a:fld>
            <a:endParaRPr lang="en"/>
          </a:p>
        </p:txBody>
      </p:sp>
      <p:pic>
        <p:nvPicPr>
          <p:cNvPr id="2049" name="Picture 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08484"/>
            <a:ext cx="5734050" cy="32194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126230" y="6702425"/>
            <a:ext cx="189865" cy="1828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2449830" y="5667375"/>
            <a:ext cx="189865" cy="1828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 name="Rectangle 4"/>
          <p:cNvSpPr>
            <a:spLocks noChangeArrowheads="1"/>
          </p:cNvSpPr>
          <p:nvPr/>
        </p:nvSpPr>
        <p:spPr bwMode="auto">
          <a:xfrm>
            <a:off x="179512" y="382474"/>
            <a:ext cx="354616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d-ID" sz="2000" b="0" i="0" u="none" strike="noStrike" cap="none" normalizeH="0" baseline="0" dirty="0" err="1" smtClean="0">
                <a:ln>
                  <a:noFill/>
                </a:ln>
                <a:solidFill>
                  <a:schemeClr val="tx1"/>
                </a:solidFill>
                <a:effectLst/>
                <a:latin typeface="+mj-lt"/>
                <a:ea typeface="Calibri" pitchFamily="34" charset="0"/>
                <a:cs typeface="Times New Roman" pitchFamily="18" charset="0"/>
              </a:rPr>
              <a:t>Tahapan</a:t>
            </a:r>
            <a:r>
              <a:rPr kumimoji="0" lang="en-US" altLang="id-ID" sz="20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en-US" altLang="id-ID" sz="2000" b="0" i="0" u="none" strike="noStrike" cap="none" normalizeH="0" baseline="0" dirty="0" err="1" smtClean="0">
                <a:ln>
                  <a:noFill/>
                </a:ln>
                <a:solidFill>
                  <a:schemeClr val="tx1"/>
                </a:solidFill>
                <a:effectLst/>
                <a:latin typeface="+mj-lt"/>
                <a:ea typeface="Calibri" pitchFamily="34" charset="0"/>
                <a:cs typeface="Times New Roman" pitchFamily="18" charset="0"/>
              </a:rPr>
              <a:t>Setelah</a:t>
            </a:r>
            <a:r>
              <a:rPr kumimoji="0" lang="en-US" altLang="id-ID" sz="2000" b="0" i="0" u="none" strike="noStrike" cap="none" normalizeH="0" baseline="0" dirty="0" smtClean="0">
                <a:ln>
                  <a:noFill/>
                </a:ln>
                <a:solidFill>
                  <a:schemeClr val="tx1"/>
                </a:solidFill>
                <a:effectLst/>
                <a:latin typeface="+mj-lt"/>
                <a:ea typeface="Calibri" pitchFamily="34" charset="0"/>
                <a:cs typeface="Times New Roman" pitchFamily="18" charset="0"/>
              </a:rPr>
              <a:t> Import Data</a:t>
            </a:r>
            <a:endParaRPr kumimoji="0" lang="id-ID" altLang="id-ID" sz="1100"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5"/>
          <p:cNvSpPr>
            <a:spLocks noChangeArrowheads="1"/>
          </p:cNvSpPr>
          <p:nvPr/>
        </p:nvSpPr>
        <p:spPr bwMode="auto">
          <a:xfrm>
            <a:off x="630238"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sp>
        <p:nvSpPr>
          <p:cNvPr id="8" name="Rectangle 6"/>
          <p:cNvSpPr>
            <a:spLocks noChangeArrowheads="1"/>
          </p:cNvSpPr>
          <p:nvPr/>
        </p:nvSpPr>
        <p:spPr bwMode="auto">
          <a:xfrm>
            <a:off x="2077973" y="4393436"/>
            <a:ext cx="30428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id-ID" sz="1600" b="0" i="0" u="none" strike="noStrike" cap="none" normalizeH="0" baseline="0" dirty="0" smtClean="0">
                <a:ln>
                  <a:noFill/>
                </a:ln>
                <a:solidFill>
                  <a:schemeClr val="tx1"/>
                </a:solidFill>
                <a:effectLst/>
                <a:latin typeface="+mj-lt"/>
                <a:ea typeface="Calibri" pitchFamily="34" charset="0"/>
                <a:cs typeface="Times New Roman" pitchFamily="18" charset="0"/>
              </a:rPr>
              <a:t> </a:t>
            </a:r>
            <a:r>
              <a:rPr kumimoji="0" lang="id-ID" altLang="id-ID" sz="1600" b="0" i="0" u="none" strike="noStrike" cap="none" normalizeH="0" baseline="0" dirty="0" smtClean="0">
                <a:ln>
                  <a:noFill/>
                </a:ln>
                <a:solidFill>
                  <a:schemeClr val="tx1"/>
                </a:solidFill>
                <a:effectLst/>
                <a:latin typeface="+mj-lt"/>
                <a:ea typeface="Calibri" pitchFamily="34" charset="0"/>
                <a:cs typeface="Times New Roman" pitchFamily="18" charset="0"/>
              </a:rPr>
              <a:t>Pilih Space, lalu meng</a:t>
            </a:r>
            <a:r>
              <a:rPr lang="id-ID" altLang="id-ID" sz="1600" dirty="0">
                <a:solidFill>
                  <a:schemeClr val="tx1"/>
                </a:solidFill>
                <a:latin typeface="+mj-lt"/>
                <a:ea typeface="Calibri" pitchFamily="34" charset="0"/>
                <a:cs typeface="Times New Roman" pitchFamily="18" charset="0"/>
              </a:rPr>
              <a:t>k</a:t>
            </a:r>
            <a:r>
              <a:rPr kumimoji="0" lang="en-US" altLang="id-ID" sz="1600" b="0" i="0" u="none" strike="noStrike" cap="none" normalizeH="0" baseline="0" dirty="0" err="1" smtClean="0">
                <a:ln>
                  <a:noFill/>
                </a:ln>
                <a:solidFill>
                  <a:schemeClr val="tx1"/>
                </a:solidFill>
                <a:effectLst/>
                <a:latin typeface="+mj-lt"/>
                <a:ea typeface="Calibri" pitchFamily="34" charset="0"/>
                <a:cs typeface="Times New Roman" pitchFamily="18" charset="0"/>
              </a:rPr>
              <a:t>lik</a:t>
            </a:r>
            <a:r>
              <a:rPr kumimoji="0" lang="en-US" altLang="id-ID" sz="1600" b="0" i="0" u="none" strike="noStrike" cap="none" normalizeH="0" baseline="0" dirty="0" smtClean="0">
                <a:ln>
                  <a:noFill/>
                </a:ln>
                <a:solidFill>
                  <a:schemeClr val="tx1"/>
                </a:solidFill>
                <a:effectLst/>
                <a:latin typeface="+mj-lt"/>
                <a:ea typeface="Calibri" pitchFamily="34" charset="0"/>
                <a:cs typeface="Times New Roman" pitchFamily="18" charset="0"/>
              </a:rPr>
              <a:t> Next</a:t>
            </a:r>
            <a:endParaRPr kumimoji="0" lang="en-US" altLang="id-ID" sz="2400" b="0" i="0" u="none" strike="noStrike" cap="none" normalizeH="0" baseline="0" dirty="0" smtClean="0">
              <a:ln>
                <a:noFill/>
              </a:ln>
              <a:solidFill>
                <a:schemeClr val="tx1"/>
              </a:solidFill>
              <a:effectLst/>
              <a:latin typeface="+mj-lt"/>
              <a:cs typeface="Arial" pitchFamily="34" charset="0"/>
            </a:endParaRPr>
          </a:p>
        </p:txBody>
      </p:sp>
      <p:cxnSp>
        <p:nvCxnSpPr>
          <p:cNvPr id="10" name="Straight Arrow Connector 9"/>
          <p:cNvCxnSpPr/>
          <p:nvPr/>
        </p:nvCxnSpPr>
        <p:spPr>
          <a:xfrm flipH="1" flipV="1">
            <a:off x="2325687" y="2283718"/>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flipH="1" flipV="1">
            <a:off x="4002087" y="3291830"/>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551435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75</a:t>
            </a:fld>
            <a:endParaRPr lang="en"/>
          </a:p>
        </p:txBody>
      </p:sp>
      <p:sp>
        <p:nvSpPr>
          <p:cNvPr id="4" name="Rectangle 3"/>
          <p:cNvSpPr/>
          <p:nvPr/>
        </p:nvSpPr>
        <p:spPr>
          <a:xfrm>
            <a:off x="0" y="339502"/>
            <a:ext cx="6948264" cy="658642"/>
          </a:xfrm>
          <a:prstGeom prst="rect">
            <a:avLst/>
          </a:prstGeom>
        </p:spPr>
        <p:txBody>
          <a:bodyPr wrap="square">
            <a:spAutoFit/>
          </a:bodyPr>
          <a:lstStyle/>
          <a:p>
            <a:pPr marL="270510">
              <a:lnSpc>
                <a:spcPct val="115000"/>
              </a:lnSpc>
              <a:spcAft>
                <a:spcPts val="1000"/>
              </a:spcAft>
            </a:pPr>
            <a:r>
              <a:rPr lang="id-ID" sz="1600" dirty="0" smtClean="0">
                <a:solidFill>
                  <a:schemeClr val="tx1"/>
                </a:solidFill>
              </a:rPr>
              <a:t>7. </a:t>
            </a:r>
            <a:r>
              <a:rPr lang="id-ID" sz="1600" dirty="0">
                <a:solidFill>
                  <a:schemeClr val="tx1"/>
                </a:solidFill>
                <a:latin typeface="Calibri"/>
                <a:ea typeface="Calibri"/>
              </a:rPr>
              <a:t>Pilih Advanced </a:t>
            </a:r>
            <a:r>
              <a:rPr lang="id-ID" sz="1600" dirty="0">
                <a:solidFill>
                  <a:schemeClr val="tx1"/>
                </a:solidFill>
                <a:latin typeface="Wingdings 3"/>
                <a:ea typeface="Calibri"/>
              </a:rPr>
              <a:t>"</a:t>
            </a:r>
            <a:r>
              <a:rPr lang="id-ID" sz="1600" dirty="0">
                <a:solidFill>
                  <a:schemeClr val="tx1"/>
                </a:solidFill>
                <a:latin typeface="Times New Roman"/>
                <a:ea typeface="Calibri"/>
              </a:rPr>
              <a:t> Ubah desimal menjadi . Dan thousand menjadi , Kemudian </a:t>
            </a:r>
            <a:r>
              <a:rPr lang="en-US" sz="1600" dirty="0" err="1">
                <a:solidFill>
                  <a:schemeClr val="tx1"/>
                </a:solidFill>
                <a:latin typeface="Times New Roman"/>
                <a:ea typeface="Calibri"/>
              </a:rPr>
              <a:t>meng</a:t>
            </a:r>
            <a:r>
              <a:rPr lang="id-ID" sz="1600" dirty="0">
                <a:solidFill>
                  <a:schemeClr val="tx1"/>
                </a:solidFill>
                <a:latin typeface="Times New Roman"/>
                <a:ea typeface="Calibri"/>
              </a:rPr>
              <a:t>klik OK</a:t>
            </a:r>
            <a:endParaRPr lang="id-ID" dirty="0">
              <a:solidFill>
                <a:schemeClr val="tx1"/>
              </a:solidFill>
              <a:latin typeface="Calibri"/>
              <a:ea typeface="Calibri"/>
            </a:endParaRPr>
          </a:p>
        </p:txBody>
      </p:sp>
      <p:pic>
        <p:nvPicPr>
          <p:cNvPr id="5" name="Picture 4"/>
          <p:cNvPicPr/>
          <p:nvPr/>
        </p:nvPicPr>
        <p:blipFill>
          <a:blip r:embed="rId2"/>
          <a:stretch>
            <a:fillRect/>
          </a:stretch>
        </p:blipFill>
        <p:spPr>
          <a:xfrm>
            <a:off x="608377" y="1275606"/>
            <a:ext cx="5731510" cy="3221990"/>
          </a:xfrm>
          <a:prstGeom prst="rect">
            <a:avLst/>
          </a:prstGeom>
        </p:spPr>
      </p:pic>
      <p:cxnSp>
        <p:nvCxnSpPr>
          <p:cNvPr id="6" name="Straight Arrow Connector 5"/>
          <p:cNvCxnSpPr/>
          <p:nvPr/>
        </p:nvCxnSpPr>
        <p:spPr>
          <a:xfrm flipH="1" flipV="1">
            <a:off x="4427984" y="2868447"/>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H="1" flipV="1">
            <a:off x="3995936" y="2427734"/>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p:nvPr/>
        </p:nvCxnSpPr>
        <p:spPr>
          <a:xfrm flipH="1" flipV="1">
            <a:off x="4427983" y="3363838"/>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62444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67494"/>
            <a:ext cx="5917200" cy="697500"/>
          </a:xfrm>
        </p:spPr>
        <p:txBody>
          <a:bodyPr/>
          <a:lstStyle/>
          <a:p>
            <a:r>
              <a:rPr lang="id-ID" sz="2000" b="0" dirty="0" smtClean="0">
                <a:solidFill>
                  <a:schemeClr val="tx1"/>
                </a:solidFill>
                <a:latin typeface="+mj-lt"/>
              </a:rPr>
              <a:t>Mengklik finish</a:t>
            </a:r>
            <a:endParaRPr lang="id-ID" sz="2000" b="0" dirty="0">
              <a:solidFill>
                <a:schemeClr val="tx1"/>
              </a:solidFill>
              <a:latin typeface="+mj-lt"/>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76</a:t>
            </a:fld>
            <a:endParaRPr lang="en"/>
          </a:p>
        </p:txBody>
      </p:sp>
      <p:pic>
        <p:nvPicPr>
          <p:cNvPr id="4" name="Picture 3"/>
          <p:cNvPicPr/>
          <p:nvPr/>
        </p:nvPicPr>
        <p:blipFill>
          <a:blip r:embed="rId2"/>
          <a:stretch>
            <a:fillRect/>
          </a:stretch>
        </p:blipFill>
        <p:spPr>
          <a:xfrm>
            <a:off x="395536" y="1131590"/>
            <a:ext cx="5731510" cy="3221990"/>
          </a:xfrm>
          <a:prstGeom prst="rect">
            <a:avLst/>
          </a:prstGeom>
        </p:spPr>
      </p:pic>
      <p:cxnSp>
        <p:nvCxnSpPr>
          <p:cNvPr id="5" name="Straight Arrow Connector 4"/>
          <p:cNvCxnSpPr/>
          <p:nvPr/>
        </p:nvCxnSpPr>
        <p:spPr>
          <a:xfrm flipH="1" flipV="1">
            <a:off x="4355976" y="3363838"/>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6661010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512" y="411510"/>
            <a:ext cx="5343600" cy="819900"/>
          </a:xfrm>
        </p:spPr>
        <p:txBody>
          <a:bodyPr/>
          <a:lstStyle/>
          <a:p>
            <a:pPr marL="25400" indent="0">
              <a:buNone/>
            </a:pPr>
            <a:r>
              <a:rPr lang="id-ID" sz="1800" i="0" dirty="0" smtClean="0">
                <a:solidFill>
                  <a:schemeClr val="tx1"/>
                </a:solidFill>
                <a:latin typeface="+mj-lt"/>
              </a:rPr>
              <a:t>Lalu, mengklik Ok</a:t>
            </a:r>
            <a:endParaRPr lang="id-ID" sz="1800" i="0" dirty="0">
              <a:solidFill>
                <a:schemeClr val="tx1"/>
              </a:solidFill>
              <a:latin typeface="+mj-lt"/>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77</a:t>
            </a:fld>
            <a:endParaRPr lang="en"/>
          </a:p>
        </p:txBody>
      </p:sp>
      <p:pic>
        <p:nvPicPr>
          <p:cNvPr id="5" name="Picture 4"/>
          <p:cNvPicPr/>
          <p:nvPr/>
        </p:nvPicPr>
        <p:blipFill>
          <a:blip r:embed="rId2"/>
          <a:stretch>
            <a:fillRect/>
          </a:stretch>
        </p:blipFill>
        <p:spPr>
          <a:xfrm>
            <a:off x="683568" y="1203598"/>
            <a:ext cx="5731510" cy="3221990"/>
          </a:xfrm>
          <a:prstGeom prst="rect">
            <a:avLst/>
          </a:prstGeom>
        </p:spPr>
      </p:pic>
      <p:cxnSp>
        <p:nvCxnSpPr>
          <p:cNvPr id="6" name="Straight Arrow Connector 5"/>
          <p:cNvCxnSpPr/>
          <p:nvPr/>
        </p:nvCxnSpPr>
        <p:spPr>
          <a:xfrm flipH="1" flipV="1">
            <a:off x="3707904" y="2931790"/>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574681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78</a:t>
            </a:fld>
            <a:endParaRPr lang="en"/>
          </a:p>
        </p:txBody>
      </p:sp>
      <p:sp>
        <p:nvSpPr>
          <p:cNvPr id="4" name="Rectangle 3"/>
          <p:cNvSpPr/>
          <p:nvPr/>
        </p:nvSpPr>
        <p:spPr>
          <a:xfrm>
            <a:off x="-14586" y="411510"/>
            <a:ext cx="6858000" cy="584775"/>
          </a:xfrm>
          <a:prstGeom prst="rect">
            <a:avLst/>
          </a:prstGeom>
        </p:spPr>
        <p:txBody>
          <a:bodyPr wrap="square">
            <a:spAutoFit/>
          </a:bodyPr>
          <a:lstStyle/>
          <a:p>
            <a:r>
              <a:rPr lang="id-ID" sz="1600" dirty="0" smtClean="0">
                <a:solidFill>
                  <a:schemeClr val="tx1"/>
                </a:solidFill>
                <a:latin typeface="Calibri"/>
                <a:ea typeface="Calibri"/>
              </a:rPr>
              <a:t>8. selanjutnya </a:t>
            </a:r>
            <a:r>
              <a:rPr lang="id-ID" sz="1600" dirty="0">
                <a:solidFill>
                  <a:schemeClr val="tx1"/>
                </a:solidFill>
                <a:latin typeface="Calibri"/>
                <a:ea typeface="Calibri"/>
              </a:rPr>
              <a:t>memblok kolom D dan kolom H, kemudian memilih toolbar Insert</a:t>
            </a:r>
            <a:r>
              <a:rPr lang="id-ID" sz="1600" dirty="0">
                <a:solidFill>
                  <a:schemeClr val="tx1"/>
                </a:solidFill>
                <a:latin typeface="Wingdings 3"/>
                <a:ea typeface="Calibri"/>
              </a:rPr>
              <a:t>"</a:t>
            </a:r>
            <a:r>
              <a:rPr lang="id-ID" sz="1600" dirty="0">
                <a:solidFill>
                  <a:schemeClr val="tx1"/>
                </a:solidFill>
                <a:latin typeface="Calibri"/>
                <a:ea typeface="Calibri"/>
              </a:rPr>
              <a:t>Charts</a:t>
            </a:r>
            <a:r>
              <a:rPr lang="id-ID" sz="1600" dirty="0">
                <a:solidFill>
                  <a:schemeClr val="tx1"/>
                </a:solidFill>
                <a:latin typeface="Wingdings 3"/>
                <a:ea typeface="Calibri"/>
              </a:rPr>
              <a:t>"</a:t>
            </a:r>
            <a:r>
              <a:rPr lang="id-ID" sz="1600" dirty="0">
                <a:solidFill>
                  <a:schemeClr val="tx1"/>
                </a:solidFill>
                <a:latin typeface="Calibri"/>
                <a:ea typeface="Calibri"/>
              </a:rPr>
              <a:t>Radar dan memilih style yang diinginkan , seperti pada Gambar </a:t>
            </a:r>
            <a:endParaRPr lang="id-ID" sz="1600" dirty="0">
              <a:solidFill>
                <a:schemeClr val="tx1"/>
              </a:solidFill>
            </a:endParaRPr>
          </a:p>
        </p:txBody>
      </p:sp>
      <p:pic>
        <p:nvPicPr>
          <p:cNvPr id="5" name="Picture 4"/>
          <p:cNvPicPr/>
          <p:nvPr/>
        </p:nvPicPr>
        <p:blipFill>
          <a:blip r:embed="rId2"/>
          <a:stretch>
            <a:fillRect/>
          </a:stretch>
        </p:blipFill>
        <p:spPr>
          <a:xfrm>
            <a:off x="548659" y="1275606"/>
            <a:ext cx="5731510" cy="3223895"/>
          </a:xfrm>
          <a:prstGeom prst="rect">
            <a:avLst/>
          </a:prstGeom>
        </p:spPr>
      </p:pic>
      <p:cxnSp>
        <p:nvCxnSpPr>
          <p:cNvPr id="6" name="Straight Arrow Connector 5"/>
          <p:cNvCxnSpPr/>
          <p:nvPr/>
        </p:nvCxnSpPr>
        <p:spPr>
          <a:xfrm flipH="1" flipV="1">
            <a:off x="1043608" y="1419622"/>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H="1" flipV="1">
            <a:off x="3417486" y="1503831"/>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p:nvPr/>
        </p:nvCxnSpPr>
        <p:spPr>
          <a:xfrm flipH="1" flipV="1">
            <a:off x="3851920" y="2743286"/>
            <a:ext cx="628015" cy="18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5846272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866" y="411510"/>
            <a:ext cx="5343600" cy="819900"/>
          </a:xfrm>
        </p:spPr>
        <p:txBody>
          <a:bodyPr/>
          <a:lstStyle/>
          <a:p>
            <a:pPr marL="25400" indent="0">
              <a:buNone/>
            </a:pPr>
            <a:r>
              <a:rPr lang="id-ID" sz="1800" i="0" dirty="0" smtClean="0">
                <a:latin typeface="+mj-lt"/>
              </a:rPr>
              <a:t>Tampilan polaradiasi </a:t>
            </a:r>
            <a:endParaRPr lang="id-ID" sz="1800" i="0" dirty="0">
              <a:latin typeface="+mj-lt"/>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79</a:t>
            </a:fld>
            <a:endParaRPr lang="en"/>
          </a:p>
        </p:txBody>
      </p:sp>
      <p:pic>
        <p:nvPicPr>
          <p:cNvPr id="4" name="Picture 3"/>
          <p:cNvPicPr/>
          <p:nvPr/>
        </p:nvPicPr>
        <p:blipFill>
          <a:blip r:embed="rId2"/>
          <a:stretch>
            <a:fillRect/>
          </a:stretch>
        </p:blipFill>
        <p:spPr>
          <a:xfrm>
            <a:off x="755576" y="1203598"/>
            <a:ext cx="5731510" cy="3223895"/>
          </a:xfrm>
          <a:prstGeom prst="rect">
            <a:avLst/>
          </a:prstGeom>
        </p:spPr>
      </p:pic>
    </p:spTree>
    <p:extLst>
      <p:ext uri="{BB962C8B-B14F-4D97-AF65-F5344CB8AC3E}">
        <p14:creationId xmlns:p14="http://schemas.microsoft.com/office/powerpoint/2010/main" val="10396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2211710"/>
            <a:ext cx="6480720" cy="819900"/>
          </a:xfrm>
        </p:spPr>
        <p:txBody>
          <a:bodyPr/>
          <a:lstStyle/>
          <a:p>
            <a:pPr marL="25400" indent="0">
              <a:buNone/>
            </a:pPr>
            <a:r>
              <a:rPr lang="id-ID" sz="2000" b="1" i="0" dirty="0">
                <a:solidFill>
                  <a:schemeClr val="bg2"/>
                </a:solidFill>
                <a:latin typeface="Times New Roman" panose="02020603050405020304" pitchFamily="18" charset="0"/>
                <a:cs typeface="Times New Roman" panose="02020603050405020304" pitchFamily="18" charset="0"/>
              </a:rPr>
              <a:t>1.4 Batasan Masalah</a:t>
            </a:r>
          </a:p>
          <a:p>
            <a:pPr marL="25400" indent="0" algn="just">
              <a:buNone/>
            </a:pPr>
            <a:r>
              <a:rPr lang="id-ID" sz="2000" dirty="0">
                <a:latin typeface="Times New Roman" panose="02020603050405020304" pitchFamily="18" charset="0"/>
                <a:cs typeface="Times New Roman" panose="02020603050405020304" pitchFamily="18" charset="0"/>
              </a:rPr>
              <a:t>	</a:t>
            </a:r>
            <a:r>
              <a:rPr lang="id-ID" sz="2000" i="0" dirty="0">
                <a:latin typeface="Times New Roman" panose="02020603050405020304" pitchFamily="18" charset="0"/>
                <a:cs typeface="Times New Roman" panose="02020603050405020304" pitchFamily="18" charset="0"/>
              </a:rPr>
              <a:t>Pembatasan masalah pada tugas ini dibatasi hanya pada perancangan sebuah model antena microstrip yang dapat diaplikasikan pada aplikasi Wifi dan untuk antena ini akan dibentuk berjenis microstrip patch segitiga array.</a:t>
            </a:r>
          </a:p>
          <a:p>
            <a:pPr marL="25400" indent="0" algn="just">
              <a:buNone/>
            </a:pPr>
            <a:r>
              <a:rPr lang="id-ID" sz="2000" i="0" dirty="0">
                <a:latin typeface="Times New Roman" panose="02020603050405020304" pitchFamily="18" charset="0"/>
                <a:cs typeface="Times New Roman" panose="02020603050405020304" pitchFamily="18" charset="0"/>
              </a:rPr>
              <a:t>	Menggunakan media substrat FR – 4 poxy dengan spesifikasi ketebalan 1,6 mm dan konstanta dielektrik 4.4. karakteristik Voltage Standing Wave Ratio (VSWR) &gt;1.96, Return Loss &gt;-10 db pada frekuensi 3.6 GHz.</a:t>
            </a:r>
          </a:p>
          <a:p>
            <a:pPr marL="25400" indent="0">
              <a:buNone/>
            </a:pPr>
            <a:endParaRPr lang="id-ID" sz="18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3452542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80</a:t>
            </a:fld>
            <a:endParaRPr lang="en"/>
          </a:p>
        </p:txBody>
      </p:sp>
      <p:sp>
        <p:nvSpPr>
          <p:cNvPr id="4" name="Rectangle 3"/>
          <p:cNvSpPr/>
          <p:nvPr/>
        </p:nvSpPr>
        <p:spPr>
          <a:xfrm>
            <a:off x="0" y="411510"/>
            <a:ext cx="6858000" cy="584775"/>
          </a:xfrm>
          <a:prstGeom prst="rect">
            <a:avLst/>
          </a:prstGeom>
        </p:spPr>
        <p:txBody>
          <a:bodyPr wrap="square">
            <a:spAutoFit/>
          </a:bodyPr>
          <a:lstStyle/>
          <a:p>
            <a:r>
              <a:rPr lang="id-ID" sz="1600" dirty="0" smtClean="0">
                <a:solidFill>
                  <a:schemeClr val="tx1"/>
                </a:solidFill>
              </a:rPr>
              <a:t>9. Agar </a:t>
            </a:r>
            <a:r>
              <a:rPr lang="id-ID" sz="1600" dirty="0">
                <a:solidFill>
                  <a:schemeClr val="tx1"/>
                </a:solidFill>
              </a:rPr>
              <a:t>polaradiasi terlihat lebih jelas maka besarkan ukurannya tersebut dengan cara mengklik tepi kotak pada polaradiasi. Seperti pada Gambar </a:t>
            </a:r>
          </a:p>
        </p:txBody>
      </p:sp>
      <p:pic>
        <p:nvPicPr>
          <p:cNvPr id="6" name="Picture 5"/>
          <p:cNvPicPr/>
          <p:nvPr/>
        </p:nvPicPr>
        <p:blipFill>
          <a:blip r:embed="rId2"/>
          <a:stretch>
            <a:fillRect/>
          </a:stretch>
        </p:blipFill>
        <p:spPr>
          <a:xfrm>
            <a:off x="1043608" y="1292071"/>
            <a:ext cx="5731510" cy="3223895"/>
          </a:xfrm>
          <a:prstGeom prst="rect">
            <a:avLst/>
          </a:prstGeom>
        </p:spPr>
      </p:pic>
    </p:spTree>
    <p:extLst>
      <p:ext uri="{BB962C8B-B14F-4D97-AF65-F5344CB8AC3E}">
        <p14:creationId xmlns:p14="http://schemas.microsoft.com/office/powerpoint/2010/main" val="1096497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75302" y="64644"/>
            <a:ext cx="5343600" cy="819900"/>
          </a:xfrm>
        </p:spPr>
        <p:txBody>
          <a:bodyPr/>
          <a:lstStyle/>
          <a:p>
            <a:pPr marL="25400" indent="0">
              <a:buNone/>
            </a:pPr>
            <a:r>
              <a:rPr lang="id-ID" sz="2400" i="0" dirty="0" smtClean="0">
                <a:latin typeface="+mj-lt"/>
              </a:rPr>
              <a:t>Hasil akhir</a:t>
            </a:r>
            <a:endParaRPr lang="id-ID" sz="2400" i="0" dirty="0">
              <a:latin typeface="+mj-lt"/>
            </a:endParaRP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81</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915566"/>
            <a:ext cx="4181353" cy="383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0763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TERIMA KASIH</a:t>
            </a:r>
            <a:endParaRPr lang="id-ID" dirty="0"/>
          </a:p>
        </p:txBody>
      </p:sp>
    </p:spTree>
    <p:extLst>
      <p:ext uri="{BB962C8B-B14F-4D97-AF65-F5344CB8AC3E}">
        <p14:creationId xmlns:p14="http://schemas.microsoft.com/office/powerpoint/2010/main" val="3210873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BAB II</a:t>
            </a:r>
            <a:br>
              <a:rPr lang="id-ID" dirty="0" smtClean="0"/>
            </a:br>
            <a:r>
              <a:rPr lang="id-ID" dirty="0" smtClean="0"/>
              <a:t>DASAR TEORI</a:t>
            </a:r>
            <a:endParaRPr lang="id-ID" dirty="0"/>
          </a:p>
        </p:txBody>
      </p:sp>
      <p:sp>
        <p:nvSpPr>
          <p:cNvPr id="287" name="Google Shape;287;p16"/>
          <p:cNvSpPr txBox="1">
            <a:spLocks noGrp="1"/>
          </p:cNvSpPr>
          <p:nvPr>
            <p:ph type="sldNum" idx="4294967295"/>
          </p:nvPr>
        </p:nvSpPr>
        <p:spPr>
          <a:xfrm>
            <a:off x="0" y="39688"/>
            <a:ext cx="549275" cy="3603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lthasar template">
  <a:themeElements>
    <a:clrScheme name="Custom 347">
      <a:dk1>
        <a:srgbClr val="EFEFEF"/>
      </a:dk1>
      <a:lt1>
        <a:srgbClr val="004046"/>
      </a:lt1>
      <a:dk2>
        <a:srgbClr val="6AA84F"/>
      </a:dk2>
      <a:lt2>
        <a:srgbClr val="007074"/>
      </a:lt2>
      <a:accent1>
        <a:srgbClr val="00BFC9"/>
      </a:accent1>
      <a:accent2>
        <a:srgbClr val="00FFFF"/>
      </a:accent2>
      <a:accent3>
        <a:srgbClr val="DDFFFF"/>
      </a:accent3>
      <a:accent4>
        <a:srgbClr val="B6D7A8"/>
      </a:accent4>
      <a:accent5>
        <a:srgbClr val="D9D9D9"/>
      </a:accent5>
      <a:accent6>
        <a:srgbClr val="004046"/>
      </a:accent6>
      <a:hlink>
        <a:srgbClr val="00BFC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4653</TotalTime>
  <Words>3546</Words>
  <Application>Microsoft Office PowerPoint</Application>
  <PresentationFormat>On-screen Show (16:9)</PresentationFormat>
  <Paragraphs>359</Paragraphs>
  <Slides>82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Cambria Math</vt:lpstr>
      <vt:lpstr>Montserrat</vt:lpstr>
      <vt:lpstr>Symbol</vt:lpstr>
      <vt:lpstr>Calibri</vt:lpstr>
      <vt:lpstr>Wingdings 3</vt:lpstr>
      <vt:lpstr>Abril Fatface</vt:lpstr>
      <vt:lpstr>PT Serif</vt:lpstr>
      <vt:lpstr>Times New Roman</vt:lpstr>
      <vt:lpstr>Balthasar template</vt:lpstr>
      <vt:lpstr>Perancangan Antena Mikrostrip Patch Segitiga Array untuk Aplikasi Wifi 3,6 GHz </vt:lpstr>
      <vt:lpstr>KELOMPOK 4</vt:lpstr>
      <vt:lpstr>Kata Pengantar</vt:lpstr>
      <vt:lpstr>Abstrak</vt:lpstr>
      <vt:lpstr>BAB I PENDAHULUAN</vt:lpstr>
      <vt:lpstr>PowerPoint Presentation</vt:lpstr>
      <vt:lpstr>1.2 Tujuan Penulisan  Tujuan dari penulisan tugas ini untuk merancang dan mensimulasikan . Antena Microstrip Patch Segitiga Array untuk Aplikasi Wifi, dengan spesifikasi sebagai berikut : 1. Bekerja single band di frekuensi 3,6 GHz 2. VSWR kurang dari 1,96, Return Loss kurang dari -10 dB  1.3 Rumusan Masalah   Permasalahan yang muncul dalam pembuatan tugas akhir ini adalah : 1. Bagaimana melakukan perancangan antena Microstrip Patch Segitiga Array yang memiliki spesifikasi tersebut. 2. Bagaimana menghasilkan nilai-nilai parameter antena yang sesuai dengan persyaratan umum. </vt:lpstr>
      <vt:lpstr>PowerPoint Presentation</vt:lpstr>
      <vt:lpstr>BAB II DASAR TEORI</vt:lpstr>
      <vt:lpstr>  Antena merupakan sebuah alat yang digunakan untuk mengirim dan menerima gelombang elektromagnetik di alam bebas. Antena dapat dipandang sebagai sebuah antarmuka antara saluran transmisi dan ruang bebas. Antena dibedakan kedalam 2 kategori, aktif dan pasif. Anten pasif merupakan perangkat yang resiprokal, dimana dapat digunakan baik sebagai pengirim maupun penerima sinyal informasi. Sedangkan aktif merupakan perangkat yang tidak resiprokal,    </vt:lpstr>
      <vt:lpstr>2.2 Antena Mikrostrip </vt:lpstr>
      <vt:lpstr>BAB III Metode Perancangan</vt:lpstr>
      <vt:lpstr>PowerPoint Presentation</vt:lpstr>
      <vt:lpstr>Material Substrat</vt:lpstr>
      <vt:lpstr>PowerPoint Presentation</vt:lpstr>
      <vt:lpstr>PowerPoint Presentation</vt:lpstr>
      <vt:lpstr>PowerPoint Presentation</vt:lpstr>
      <vt:lpstr>PowerPoint Presentation</vt:lpstr>
      <vt:lpstr>PowerPoint Presentation</vt:lpstr>
      <vt:lpstr>PowerPoint Presentation</vt:lpstr>
      <vt:lpstr>BAB IV SIMULASI  DAN  OPTIMASI ANTENA</vt:lpstr>
      <vt:lpstr>Langkah – langkah simulasi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Hasil akhir antena</vt:lpstr>
      <vt:lpstr>Desain sebelum optimasi</vt:lpstr>
      <vt:lpstr>PowerPoint Presentation</vt:lpstr>
      <vt:lpstr>Hasil pada simulasi</vt:lpstr>
      <vt:lpstr>Hasil setelah optimasi</vt:lpstr>
      <vt:lpstr>Hasil Directivity</vt:lpstr>
      <vt:lpstr>PowerPoint Presentation</vt:lpstr>
      <vt:lpstr>BAB V PENGOLAHAN DESAIN ANTENA</vt:lpstr>
      <vt:lpstr>PowerPoint Presentation</vt:lpstr>
      <vt:lpstr>Tampilan Grafik pada Excel</vt:lpstr>
      <vt:lpstr>BAB VI PENUTUP</vt:lpstr>
      <vt:lpstr>Analisa</vt:lpstr>
      <vt:lpstr>PowerPoint Presentation</vt:lpstr>
      <vt:lpstr>Tugas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Mengklik finish</vt:lpstr>
      <vt:lpstr>PowerPoint Presentation</vt:lpstr>
      <vt:lpstr>PowerPoint Presentation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Perancangan Antena Mikrostrip Patch Segitiga Array untuk Aplikasi Wifi 3,6 GHz</dc:title>
  <dc:creator>azka danish</dc:creator>
  <cp:lastModifiedBy>Windows User</cp:lastModifiedBy>
  <cp:revision>44</cp:revision>
  <dcterms:modified xsi:type="dcterms:W3CDTF">2020-12-27T02:43:20Z</dcterms:modified>
</cp:coreProperties>
</file>